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1.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2.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11">
  <p:sldMasterIdLst>
    <p:sldMasterId id="2147483648" r:id="rId1"/>
  </p:sldMasterIdLst>
  <p:notesMasterIdLst>
    <p:notesMasterId r:id="rId41"/>
  </p:notesMasterIdLst>
  <p:handoutMasterIdLst>
    <p:handoutMasterId r:id="rId42"/>
  </p:handoutMasterIdLst>
  <p:sldIdLst>
    <p:sldId id="256" r:id="rId2"/>
    <p:sldId id="258" r:id="rId3"/>
    <p:sldId id="257" r:id="rId4"/>
    <p:sldId id="259" r:id="rId5"/>
    <p:sldId id="529" r:id="rId6"/>
    <p:sldId id="530" r:id="rId7"/>
    <p:sldId id="531" r:id="rId8"/>
    <p:sldId id="532" r:id="rId9"/>
    <p:sldId id="533" r:id="rId10"/>
    <p:sldId id="534" r:id="rId11"/>
    <p:sldId id="535" r:id="rId12"/>
    <p:sldId id="536" r:id="rId13"/>
    <p:sldId id="537" r:id="rId14"/>
    <p:sldId id="538" r:id="rId15"/>
    <p:sldId id="540" r:id="rId16"/>
    <p:sldId id="541" r:id="rId17"/>
    <p:sldId id="542" r:id="rId18"/>
    <p:sldId id="543" r:id="rId19"/>
    <p:sldId id="544" r:id="rId20"/>
    <p:sldId id="545" r:id="rId21"/>
    <p:sldId id="546" r:id="rId22"/>
    <p:sldId id="547" r:id="rId23"/>
    <p:sldId id="548" r:id="rId24"/>
    <p:sldId id="549" r:id="rId25"/>
    <p:sldId id="550" r:id="rId26"/>
    <p:sldId id="551" r:id="rId27"/>
    <p:sldId id="552" r:id="rId28"/>
    <p:sldId id="553" r:id="rId29"/>
    <p:sldId id="554" r:id="rId30"/>
    <p:sldId id="555" r:id="rId31"/>
    <p:sldId id="556" r:id="rId32"/>
    <p:sldId id="557" r:id="rId33"/>
    <p:sldId id="558" r:id="rId34"/>
    <p:sldId id="559" r:id="rId35"/>
    <p:sldId id="560" r:id="rId36"/>
    <p:sldId id="561" r:id="rId37"/>
    <p:sldId id="562" r:id="rId38"/>
    <p:sldId id="564" r:id="rId39"/>
    <p:sldId id="563" r:id="rId40"/>
  </p:sldIdLst>
  <p:sldSz cx="9144000" cy="5719763"/>
  <p:notesSz cx="6858000" cy="9144000"/>
  <p:embeddedFontLst>
    <p:embeddedFont>
      <p:font typeface="汉仪力量黑简" panose="02010600030101010101" charset="-122"/>
      <p:regular r:id="rId43"/>
    </p:embeddedFont>
    <p:embeddedFont>
      <p:font typeface="汉仪雅酷黑 65W" panose="020B0604020202020204" charset="-122"/>
      <p:regular r:id="rId44"/>
    </p:embeddedFont>
    <p:embeddedFont>
      <p:font typeface="汉仪雅酷黑简" panose="02010600030101010101" charset="-122"/>
      <p:regular r:id="rId45"/>
    </p:embeddedFont>
    <p:embeddedFont>
      <p:font typeface="Calibri" panose="020F0502020204030204" pitchFamily="34" charset="0"/>
      <p:regular r:id="rId46"/>
      <p:bold r:id="rId47"/>
      <p:italic r:id="rId48"/>
      <p:boldItalic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34" d="100"/>
          <a:sy n="134" d="100"/>
        </p:scale>
        <p:origin x="3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2023/12/3</a:t>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5444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3533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88736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5659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6150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0927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30866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2183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79881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4802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30616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03026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09721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80374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66989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82897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3209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33795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07835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49348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7659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41233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46351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57917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34030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87497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42710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36517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413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5118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8877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75859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34638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272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9689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t>2023/12/3</a:t>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0.xml"/><Relationship Id="rId7" Type="http://schemas.openxmlformats.org/officeDocument/2006/relationships/image" Target="../media/image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image" Target="../media/image4.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6.xml"/><Relationship Id="rId7" Type="http://schemas.openxmlformats.org/officeDocument/2006/relationships/image" Target="../media/image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9.xml"/><Relationship Id="rId7" Type="http://schemas.openxmlformats.org/officeDocument/2006/relationships/image" Target="../media/image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2.xml"/><Relationship Id="rId7" Type="http://schemas.openxmlformats.org/officeDocument/2006/relationships/image" Target="../media/image4.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5.xml"/><Relationship Id="rId7" Type="http://schemas.openxmlformats.org/officeDocument/2006/relationships/image" Target="../media/image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8.xml"/><Relationship Id="rId7" Type="http://schemas.openxmlformats.org/officeDocument/2006/relationships/image" Target="../media/image4.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1.xml"/><Relationship Id="rId7" Type="http://schemas.openxmlformats.org/officeDocument/2006/relationships/image" Target="../media/image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4.xml"/><Relationship Id="rId7" Type="http://schemas.openxmlformats.org/officeDocument/2006/relationships/image" Target="../media/image4.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7.xml"/><Relationship Id="rId7"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image" Target="../media/image5.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6.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0.xml"/><Relationship Id="rId7" Type="http://schemas.openxmlformats.org/officeDocument/2006/relationships/image" Target="../media/image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3.xml"/><Relationship Id="rId7" Type="http://schemas.openxmlformats.org/officeDocument/2006/relationships/image" Target="../media/image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6.xml"/><Relationship Id="rId7" Type="http://schemas.openxmlformats.org/officeDocument/2006/relationships/image" Target="../media/image4.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9.xml"/><Relationship Id="rId7" Type="http://schemas.openxmlformats.org/officeDocument/2006/relationships/image" Target="../media/image4.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2.xml"/><Relationship Id="rId7" Type="http://schemas.openxmlformats.org/officeDocument/2006/relationships/image" Target="../media/image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1.xml"/><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5.xml"/><Relationship Id="rId7" Type="http://schemas.openxmlformats.org/officeDocument/2006/relationships/image" Target="../media/image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8.xml"/><Relationship Id="rId7" Type="http://schemas.openxmlformats.org/officeDocument/2006/relationships/image" Target="../media/image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1.xml"/><Relationship Id="rId7" Type="http://schemas.openxmlformats.org/officeDocument/2006/relationships/image" Target="../media/image4.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4.xml"/><Relationship Id="rId7" Type="http://schemas.openxmlformats.org/officeDocument/2006/relationships/image" Target="../media/image4.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1.xml"/><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7.xml"/><Relationship Id="rId7" Type="http://schemas.openxmlformats.org/officeDocument/2006/relationships/image" Target="../media/image4.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0.xml"/><Relationship Id="rId7" Type="http://schemas.openxmlformats.org/officeDocument/2006/relationships/image" Target="../media/image4.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3.xml"/><Relationship Id="rId7" Type="http://schemas.openxmlformats.org/officeDocument/2006/relationships/image" Target="../media/image4.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6.xml"/><Relationship Id="rId7" Type="http://schemas.openxmlformats.org/officeDocument/2006/relationships/image" Target="../media/image4.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1.xml"/><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9.xml"/><Relationship Id="rId7" Type="http://schemas.openxmlformats.org/officeDocument/2006/relationships/image" Target="../media/image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2.xml"/><Relationship Id="rId7" Type="http://schemas.openxmlformats.org/officeDocument/2006/relationships/image" Target="../media/image4.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5.xml"/><Relationship Id="rId7" Type="http://schemas.openxmlformats.org/officeDocument/2006/relationships/image" Target="../media/image4.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1.xml"/><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8.xml"/><Relationship Id="rId7" Type="http://schemas.openxmlformats.org/officeDocument/2006/relationships/image" Target="../media/image4.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1.xml"/><Relationship Id="rId7" Type="http://schemas.openxmlformats.org/officeDocument/2006/relationships/image" Target="../media/image4.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4.xml"/><Relationship Id="rId7" Type="http://schemas.openxmlformats.org/officeDocument/2006/relationships/image" Target="../media/image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1.xml"/><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7.xml"/><Relationship Id="rId7" Type="http://schemas.openxmlformats.org/officeDocument/2006/relationships/image" Target="../media/image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5.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5.xml"/><Relationship Id="rId10" Type="http://schemas.openxmlformats.org/officeDocument/2006/relationships/image" Target="../media/image10.png"/><Relationship Id="rId4" Type="http://schemas.openxmlformats.org/officeDocument/2006/relationships/slideLayout" Target="../slideLayouts/slideLayout1.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7.xml"/><Relationship Id="rId7"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4"/>
          <a:stretch>
            <a:fillRect/>
          </a:stretch>
        </p:blipFill>
        <p:spPr>
          <a:xfrm>
            <a:off x="6300470" y="1489710"/>
            <a:ext cx="1918970" cy="2128520"/>
          </a:xfrm>
          <a:prstGeom prst="rect">
            <a:avLst/>
          </a:prstGeom>
        </p:spPr>
      </p:pic>
      <p:sp>
        <p:nvSpPr>
          <p:cNvPr id="6" name="文本框 5"/>
          <p:cNvSpPr txBox="1"/>
          <p:nvPr/>
        </p:nvSpPr>
        <p:spPr>
          <a:xfrm>
            <a:off x="2541270" y="2180590"/>
            <a:ext cx="6424136" cy="2927725"/>
          </a:xfrm>
          <a:prstGeom prst="rect">
            <a:avLst/>
          </a:prstGeom>
          <a:noFill/>
        </p:spPr>
        <p:txBody>
          <a:bodyPr wrap="square" rtlCol="0">
            <a:spAutoFit/>
          </a:bodyPr>
          <a:lstStyle/>
          <a:p>
            <a:pPr indent="0" algn="ctr" fontAlgn="auto">
              <a:lnSpc>
                <a:spcPts val="7500"/>
              </a:lnSpc>
            </a:pP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rPr>
              <a:t> </a:t>
            </a:r>
          </a:p>
          <a:p>
            <a:pPr indent="0" algn="ctr" fontAlgn="auto">
              <a:lnSpc>
                <a:spcPts val="7500"/>
              </a:lnSpc>
            </a:pP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数据库访问技术</a:t>
            </a:r>
            <a:endPar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endParaRPr>
          </a:p>
          <a:p>
            <a:pPr indent="0" algn="ctr" fontAlgn="auto">
              <a:lnSpc>
                <a:spcPts val="7500"/>
              </a:lnSpc>
            </a:pPr>
            <a:r>
              <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rPr>
              <a:t>JDBC</a:t>
            </a:r>
          </a:p>
        </p:txBody>
      </p:sp>
      <p:pic>
        <p:nvPicPr>
          <p:cNvPr id="9" name="图片 8" descr="2"/>
          <p:cNvPicPr>
            <a:picLocks noChangeAspect="1"/>
          </p:cNvPicPr>
          <p:nvPr/>
        </p:nvPicPr>
        <p:blipFill>
          <a:blip r:embed="rId5"/>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6"/>
          <p:cNvPicPr>
            <a:picLocks noChangeAspect="1"/>
          </p:cNvPicPr>
          <p:nvPr>
            <p:custDataLst>
              <p:tags r:id="rId1"/>
            </p:custDataLst>
          </p:nvPr>
        </p:nvPicPr>
        <p:blipFill>
          <a:blip r:embed="rId6"/>
          <a:stretch>
            <a:fillRect/>
          </a:stretch>
        </p:blipFill>
        <p:spPr>
          <a:xfrm>
            <a:off x="-4445" y="0"/>
            <a:ext cx="8107680" cy="906145"/>
          </a:xfrm>
          <a:prstGeom prst="rect">
            <a:avLst/>
          </a:prstGeom>
        </p:spPr>
      </p:pic>
      <p:pic>
        <p:nvPicPr>
          <p:cNvPr id="11" name="图片 10" descr="5"/>
          <p:cNvPicPr>
            <a:picLocks noChangeAspect="1"/>
          </p:cNvPicPr>
          <p:nvPr>
            <p:custDataLst>
              <p:tags r:id="rId2"/>
            </p:custDataLst>
          </p:nvPr>
        </p:nvPicPr>
        <p:blipFill>
          <a:blip r:embed="rId7"/>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8"/>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驱动程序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253023"/>
            <a:ext cx="8272463" cy="2308324"/>
          </a:xfrm>
          <a:prstGeom prst="rect">
            <a:avLst/>
          </a:prstGeom>
          <a:noFill/>
        </p:spPr>
        <p:txBody>
          <a:bodyPr wrap="square" rtlCol="0">
            <a:spAutoFit/>
          </a:bodyPr>
          <a:lstStyle/>
          <a:p>
            <a:pPr indent="313200" algn="just"/>
            <a:r>
              <a:rPr lang="en-US" altLang="zh-CN" dirty="0">
                <a:latin typeface="汉仪雅酷黑 65W" panose="020B0604020202020204" charset="-122"/>
                <a:ea typeface="汉仪雅酷黑 65W" panose="020B0604020202020204" charset="-122"/>
              </a:rPr>
              <a:t>2.</a:t>
            </a:r>
            <a:r>
              <a:rPr lang="zh-CN" altLang="en-US" dirty="0">
                <a:latin typeface="汉仪雅酷黑 65W" panose="020B0604020202020204" charset="-122"/>
                <a:ea typeface="汉仪雅酷黑 65W" panose="020B0604020202020204" charset="-122"/>
              </a:rPr>
              <a:t>纯</a:t>
            </a:r>
            <a:r>
              <a:rPr lang="en-US" altLang="zh-CN" dirty="0">
                <a:latin typeface="汉仪雅酷黑 65W" panose="020B0604020202020204" charset="-122"/>
                <a:ea typeface="汉仪雅酷黑 65W" panose="020B0604020202020204" charset="-122"/>
              </a:rPr>
              <a:t>JDBC+DATABASE</a:t>
            </a:r>
            <a:r>
              <a:rPr lang="zh-CN" altLang="en-US" dirty="0">
                <a:latin typeface="汉仪雅酷黑 65W" panose="020B0604020202020204" charset="-122"/>
                <a:ea typeface="汉仪雅酷黑 65W" panose="020B0604020202020204" charset="-122"/>
              </a:rPr>
              <a:t>的连接方式</a:t>
            </a:r>
          </a:p>
          <a:p>
            <a:pPr indent="313200" algn="just"/>
            <a:r>
              <a:rPr lang="zh-CN" altLang="en-US" dirty="0">
                <a:latin typeface="汉仪雅酷黑 65W" panose="020B0604020202020204" charset="-122"/>
                <a:ea typeface="汉仪雅酷黑 65W" panose="020B0604020202020204" charset="-122"/>
              </a:rPr>
              <a:t>纯</a:t>
            </a:r>
            <a:r>
              <a:rPr lang="en-US" altLang="zh-CN" dirty="0">
                <a:latin typeface="汉仪雅酷黑 65W" panose="020B0604020202020204" charset="-122"/>
                <a:ea typeface="汉仪雅酷黑 65W" panose="020B0604020202020204" charset="-122"/>
              </a:rPr>
              <a:t>JDBC+DATABASE</a:t>
            </a:r>
            <a:r>
              <a:rPr lang="zh-CN" altLang="en-US" dirty="0">
                <a:latin typeface="汉仪雅酷黑 65W" panose="020B0604020202020204" charset="-122"/>
                <a:ea typeface="汉仪雅酷黑 65W" panose="020B0604020202020204" charset="-122"/>
              </a:rPr>
              <a:t>的连接方式的驱动程序</a:t>
            </a:r>
            <a:r>
              <a:rPr lang="en-US" altLang="zh-CN" dirty="0">
                <a:latin typeface="汉仪雅酷黑 65W" panose="020B0604020202020204" charset="-122"/>
                <a:ea typeface="汉仪雅酷黑 65W" panose="020B0604020202020204" charset="-122"/>
              </a:rPr>
              <a:t>(</a:t>
            </a:r>
            <a:r>
              <a:rPr lang="zh-CN" altLang="en-US" dirty="0">
                <a:latin typeface="汉仪雅酷黑 65W" panose="020B0604020202020204" charset="-122"/>
                <a:ea typeface="汉仪雅酷黑 65W" panose="020B0604020202020204" charset="-122"/>
              </a:rPr>
              <a:t>一般由</a:t>
            </a:r>
            <a:r>
              <a:rPr lang="en-US" altLang="zh-CN" dirty="0">
                <a:latin typeface="汉仪雅酷黑 65W" panose="020B0604020202020204" charset="-122"/>
                <a:ea typeface="汉仪雅酷黑 65W" panose="020B0604020202020204" charset="-122"/>
              </a:rPr>
              <a:t>DBMS</a:t>
            </a:r>
            <a:r>
              <a:rPr lang="zh-CN" altLang="en-US" dirty="0">
                <a:latin typeface="汉仪雅酷黑 65W" panose="020B0604020202020204" charset="-122"/>
                <a:ea typeface="汉仪雅酷黑 65W" panose="020B0604020202020204" charset="-122"/>
              </a:rPr>
              <a:t>厂家提供</a:t>
            </a:r>
            <a:r>
              <a:rPr lang="en-US" altLang="zh-CN" dirty="0">
                <a:latin typeface="汉仪雅酷黑 65W" panose="020B0604020202020204" charset="-122"/>
                <a:ea typeface="汉仪雅酷黑 65W" panose="020B0604020202020204" charset="-122"/>
              </a:rPr>
              <a:t>)</a:t>
            </a:r>
            <a:r>
              <a:rPr lang="zh-CN" altLang="en-US" dirty="0">
                <a:latin typeface="汉仪雅酷黑 65W" panose="020B0604020202020204" charset="-122"/>
                <a:ea typeface="汉仪雅酷黑 65W" panose="020B0604020202020204" charset="-122"/>
              </a:rPr>
              <a:t>会将</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的指令转换成数据库管理系统指定的本地调用，然后由本地调用直接操作数据库。纯</a:t>
            </a:r>
            <a:r>
              <a:rPr lang="en-US" altLang="zh-CN" dirty="0">
                <a:latin typeface="汉仪雅酷黑 65W" panose="020B0604020202020204" charset="-122"/>
                <a:ea typeface="汉仪雅酷黑 65W" panose="020B0604020202020204" charset="-122"/>
              </a:rPr>
              <a:t>JDBC+DATABASE</a:t>
            </a:r>
            <a:r>
              <a:rPr lang="zh-CN" altLang="en-US" dirty="0">
                <a:latin typeface="汉仪雅酷黑 65W" panose="020B0604020202020204" charset="-122"/>
                <a:ea typeface="汉仪雅酷黑 65W" panose="020B0604020202020204" charset="-122"/>
              </a:rPr>
              <a:t>的连接方式如下图所示。这种由两层模型实现的数据库驱动程序比</a:t>
            </a:r>
            <a:r>
              <a:rPr lang="en-US" altLang="zh-CN" dirty="0">
                <a:latin typeface="汉仪雅酷黑 65W" panose="020B0604020202020204" charset="-122"/>
                <a:ea typeface="汉仪雅酷黑 65W" panose="020B0604020202020204" charset="-122"/>
              </a:rPr>
              <a:t>JDBC-ODBC</a:t>
            </a:r>
            <a:r>
              <a:rPr lang="zh-CN" altLang="en-US" dirty="0">
                <a:latin typeface="汉仪雅酷黑 65W" panose="020B0604020202020204" charset="-122"/>
                <a:ea typeface="汉仪雅酷黑 65W" panose="020B0604020202020204" charset="-122"/>
              </a:rPr>
              <a:t>桥驱动程序速度更快。目前大多数的数据库厂商都在其数据库产品中提供该驱动程序。本书所有</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应用与数据库例子均采用了该数据库访问方式进行。</a:t>
            </a:r>
          </a:p>
          <a:p>
            <a:pPr indent="313200" algn="just"/>
            <a:endParaRPr lang="zh-CN" altLang="en-US" dirty="0">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ABCE7C8C-644E-CFC4-174D-03E2EF79A50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3525520" y="3231833"/>
            <a:ext cx="1615440" cy="2156460"/>
          </a:xfrm>
          <a:prstGeom prst="rect">
            <a:avLst/>
          </a:prstGeom>
          <a:noFill/>
          <a:ln>
            <a:noFill/>
          </a:ln>
        </p:spPr>
      </p:pic>
      <p:sp>
        <p:nvSpPr>
          <p:cNvPr id="13" name="文本框 12">
            <a:extLst>
              <a:ext uri="{FF2B5EF4-FFF2-40B4-BE49-F238E27FC236}">
                <a16:creationId xmlns:a16="http://schemas.microsoft.com/office/drawing/2014/main" id="{7E03F48B-C7F3-BB78-3792-EA1B3A295153}"/>
              </a:ext>
            </a:extLst>
          </p:cNvPr>
          <p:cNvSpPr txBox="1"/>
          <p:nvPr/>
        </p:nvSpPr>
        <p:spPr>
          <a:xfrm>
            <a:off x="1745536" y="5350431"/>
            <a:ext cx="4607718"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9.4 </a:t>
            </a:r>
            <a:r>
              <a:rPr lang="zh-CN" altLang="zh-CN" sz="1800" kern="100" dirty="0">
                <a:effectLst/>
                <a:latin typeface="Times New Roman" panose="02020603050405020304" pitchFamily="18" charset="0"/>
                <a:ea typeface="宋体" panose="02010600030101010101" pitchFamily="2" charset="-122"/>
              </a:rPr>
              <a:t>纯</a:t>
            </a:r>
            <a:r>
              <a:rPr lang="en-US" altLang="zh-CN" sz="1800" kern="100" dirty="0">
                <a:effectLst/>
                <a:latin typeface="Times New Roman" panose="02020603050405020304" pitchFamily="18" charset="0"/>
                <a:ea typeface="宋体" panose="02010600030101010101" pitchFamily="2" charset="-122"/>
              </a:rPr>
              <a:t>JDBC+DATABASE</a:t>
            </a:r>
            <a:r>
              <a:rPr lang="zh-CN" altLang="zh-CN" sz="1800" kern="100" dirty="0">
                <a:effectLst/>
                <a:latin typeface="Times New Roman" panose="02020603050405020304" pitchFamily="18" charset="0"/>
                <a:ea typeface="宋体" panose="02010600030101010101" pitchFamily="2" charset="-122"/>
              </a:rPr>
              <a:t>的连接方式</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70258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驱动程序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183388"/>
            <a:ext cx="8272463" cy="2862322"/>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在</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应用程序开发中，如果需要访问数据库，必须先加载数据库厂商提供的数据库驱动程序。以下是在</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应用中加载数据库驱动程序的步骤。</a:t>
            </a:r>
          </a:p>
          <a:p>
            <a:pPr indent="313200" algn="just"/>
            <a:r>
              <a:rPr lang="zh-CN" altLang="en-US" dirty="0">
                <a:latin typeface="汉仪雅酷黑 65W" panose="020B0604020202020204" charset="-122"/>
                <a:ea typeface="汉仪雅酷黑 65W" panose="020B0604020202020204" charset="-122"/>
              </a:rPr>
              <a:t>首先进入下载地址“</a:t>
            </a:r>
            <a:r>
              <a:rPr lang="en-US" altLang="zh-CN" dirty="0">
                <a:latin typeface="汉仪雅酷黑 65W" panose="020B0604020202020204" charset="-122"/>
                <a:ea typeface="汉仪雅酷黑 65W" panose="020B0604020202020204" charset="-122"/>
              </a:rPr>
              <a:t>http://dev.mysql.com/downloads/connector”</a:t>
            </a:r>
            <a:r>
              <a:rPr lang="zh-CN" altLang="en-US" dirty="0">
                <a:latin typeface="汉仪雅酷黑 65W" panose="020B0604020202020204" charset="-122"/>
                <a:ea typeface="汉仪雅酷黑 65W" panose="020B0604020202020204" charset="-122"/>
              </a:rPr>
              <a:t>，在该网页中下载</a:t>
            </a:r>
            <a:r>
              <a:rPr lang="en-US" altLang="zh-CN" dirty="0">
                <a:latin typeface="汉仪雅酷黑 65W" panose="020B0604020202020204" charset="-122"/>
                <a:ea typeface="汉仪雅酷黑 65W" panose="020B0604020202020204" charset="-122"/>
              </a:rPr>
              <a:t>MySQL</a:t>
            </a:r>
            <a:r>
              <a:rPr lang="zh-CN" altLang="en-US" dirty="0">
                <a:latin typeface="汉仪雅酷黑 65W" panose="020B0604020202020204" charset="-122"/>
                <a:ea typeface="汉仪雅酷黑 65W" panose="020B0604020202020204" charset="-122"/>
              </a:rPr>
              <a:t>数据库的驱动程序，下载文件名称为压缩文件</a:t>
            </a:r>
            <a:r>
              <a:rPr lang="en-US" altLang="zh-CN" dirty="0">
                <a:latin typeface="汉仪雅酷黑 65W" panose="020B0604020202020204" charset="-122"/>
                <a:ea typeface="汉仪雅酷黑 65W" panose="020B0604020202020204" charset="-122"/>
              </a:rPr>
              <a:t>mysql-connector-java-5.1.31.zip</a:t>
            </a:r>
            <a:r>
              <a:rPr lang="zh-CN" altLang="en-US" dirty="0">
                <a:latin typeface="汉仪雅酷黑 65W" panose="020B0604020202020204" charset="-122"/>
                <a:ea typeface="汉仪雅酷黑 65W" panose="020B0604020202020204" charset="-122"/>
              </a:rPr>
              <a:t>的压缩包。在将压缩包解压后得到</a:t>
            </a:r>
            <a:r>
              <a:rPr lang="en-US" altLang="zh-CN" dirty="0">
                <a:latin typeface="汉仪雅酷黑 65W" panose="020B0604020202020204" charset="-122"/>
                <a:ea typeface="汉仪雅酷黑 65W" panose="020B0604020202020204" charset="-122"/>
              </a:rPr>
              <a:t>MySQL</a:t>
            </a:r>
            <a:r>
              <a:rPr lang="zh-CN" altLang="en-US" dirty="0">
                <a:latin typeface="汉仪雅酷黑 65W" panose="020B0604020202020204" charset="-122"/>
                <a:ea typeface="汉仪雅酷黑 65W" panose="020B0604020202020204" charset="-122"/>
              </a:rPr>
              <a:t>数据库的驱动程序文件</a:t>
            </a:r>
            <a:r>
              <a:rPr lang="en-US" altLang="zh-CN" dirty="0">
                <a:latin typeface="汉仪雅酷黑 65W" panose="020B0604020202020204" charset="-122"/>
                <a:ea typeface="汉仪雅酷黑 65W" panose="020B0604020202020204" charset="-122"/>
              </a:rPr>
              <a:t>mysql-connector-java-5.1.31-bin.jar</a:t>
            </a:r>
            <a:r>
              <a:rPr lang="zh-CN" altLang="en-US" dirty="0">
                <a:latin typeface="汉仪雅酷黑 65W" panose="020B0604020202020204" charset="-122"/>
                <a:ea typeface="汉仪雅酷黑 65W" panose="020B0604020202020204" charset="-122"/>
              </a:rPr>
              <a:t>。</a:t>
            </a:r>
          </a:p>
          <a:p>
            <a:pPr indent="313200" algn="just"/>
            <a:r>
              <a:rPr lang="zh-CN" altLang="en-US" dirty="0">
                <a:latin typeface="汉仪雅酷黑 65W" panose="020B0604020202020204" charset="-122"/>
                <a:ea typeface="汉仪雅酷黑 65W" panose="020B0604020202020204" charset="-122"/>
              </a:rPr>
              <a:t>最后将驱动程序</a:t>
            </a:r>
            <a:r>
              <a:rPr lang="en-US" altLang="zh-CN" dirty="0">
                <a:latin typeface="汉仪雅酷黑 65W" panose="020B0604020202020204" charset="-122"/>
                <a:ea typeface="汉仪雅酷黑 65W" panose="020B0604020202020204" charset="-122"/>
              </a:rPr>
              <a:t>mysql-connector-java-5.1.31-bin.jar</a:t>
            </a:r>
            <a:r>
              <a:rPr lang="zh-CN" altLang="en-US" dirty="0">
                <a:latin typeface="汉仪雅酷黑 65W" panose="020B0604020202020204" charset="-122"/>
                <a:ea typeface="汉仪雅酷黑 65W" panose="020B0604020202020204" charset="-122"/>
              </a:rPr>
              <a:t>，复制到</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应用程序的</a:t>
            </a:r>
            <a:r>
              <a:rPr lang="en-US" altLang="zh-CN" dirty="0">
                <a:latin typeface="汉仪雅酷黑 65W" panose="020B0604020202020204" charset="-122"/>
                <a:ea typeface="汉仪雅酷黑 65W" panose="020B0604020202020204" charset="-122"/>
              </a:rPr>
              <a:t>WEB-INF\lib</a:t>
            </a:r>
            <a:r>
              <a:rPr lang="zh-CN" altLang="en-US" dirty="0">
                <a:latin typeface="汉仪雅酷黑 65W" panose="020B0604020202020204" charset="-122"/>
                <a:ea typeface="汉仪雅酷黑 65W" panose="020B0604020202020204" charset="-122"/>
              </a:rPr>
              <a:t>目录下，</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应用程序就可以通过</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提供的接口来访问</a:t>
            </a:r>
            <a:r>
              <a:rPr lang="en-US" altLang="zh-CN" dirty="0">
                <a:latin typeface="汉仪雅酷黑 65W" panose="020B0604020202020204" charset="-122"/>
                <a:ea typeface="汉仪雅酷黑 65W" panose="020B0604020202020204" charset="-122"/>
              </a:rPr>
              <a:t>MySQL</a:t>
            </a:r>
            <a:r>
              <a:rPr lang="zh-CN" altLang="en-US" dirty="0">
                <a:latin typeface="汉仪雅酷黑 65W" panose="020B0604020202020204" charset="-122"/>
                <a:ea typeface="汉仪雅酷黑 65W" panose="020B0604020202020204" charset="-122"/>
              </a:rPr>
              <a:t>数据库。</a:t>
            </a:r>
          </a:p>
          <a:p>
            <a:pPr indent="313200" algn="just"/>
            <a:endParaRPr lang="zh-CN" altLang="en-US" dirty="0">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03284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JDBC API</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主要接口</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439802"/>
            <a:ext cx="8272463" cy="923330"/>
          </a:xfrm>
          <a:prstGeom prst="rect">
            <a:avLst/>
          </a:prstGeom>
          <a:noFill/>
        </p:spPr>
        <p:txBody>
          <a:bodyPr wrap="square" rtlCol="0">
            <a:spAutoFit/>
          </a:bodyPr>
          <a:lstStyle/>
          <a:p>
            <a:pPr indent="313200" algn="just"/>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中为开发者封装了许多可能在开发过程中会使用到的接口和类。</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中常用的接口都存放在核心</a:t>
            </a:r>
            <a:r>
              <a:rPr lang="en-US" altLang="zh-CN" dirty="0">
                <a:latin typeface="汉仪雅酷黑 65W" panose="020B0604020202020204" charset="-122"/>
                <a:ea typeface="汉仪雅酷黑 65W" panose="020B0604020202020204" charset="-122"/>
              </a:rPr>
              <a:t>API </a:t>
            </a:r>
            <a:r>
              <a:rPr lang="en-US" altLang="zh-CN" dirty="0" err="1">
                <a:latin typeface="汉仪雅酷黑 65W" panose="020B0604020202020204" charset="-122"/>
                <a:ea typeface="汉仪雅酷黑 65W" panose="020B0604020202020204" charset="-122"/>
              </a:rPr>
              <a:t>java.sql</a:t>
            </a:r>
            <a:r>
              <a:rPr lang="zh-CN" altLang="en-US" dirty="0">
                <a:latin typeface="汉仪雅酷黑 65W" panose="020B0604020202020204" charset="-122"/>
                <a:ea typeface="汉仪雅酷黑 65W" panose="020B0604020202020204" charset="-122"/>
              </a:rPr>
              <a:t>包和扩展</a:t>
            </a:r>
            <a:r>
              <a:rPr lang="en-US" altLang="zh-CN" dirty="0">
                <a:latin typeface="汉仪雅酷黑 65W" panose="020B0604020202020204" charset="-122"/>
                <a:ea typeface="汉仪雅酷黑 65W" panose="020B0604020202020204" charset="-122"/>
              </a:rPr>
              <a:t>API </a:t>
            </a:r>
            <a:r>
              <a:rPr lang="en-US" altLang="zh-CN" dirty="0" err="1">
                <a:latin typeface="汉仪雅酷黑 65W" panose="020B0604020202020204" charset="-122"/>
                <a:ea typeface="汉仪雅酷黑 65W" panose="020B0604020202020204" charset="-122"/>
              </a:rPr>
              <a:t>javax.sql</a:t>
            </a:r>
            <a:r>
              <a:rPr lang="zh-CN" altLang="en-US" dirty="0">
                <a:latin typeface="汉仪雅酷黑 65W" panose="020B0604020202020204" charset="-122"/>
                <a:ea typeface="汉仪雅酷黑 65W" panose="020B0604020202020204" charset="-122"/>
              </a:rPr>
              <a:t>包中。常用的接口的名称和基本功能如下表所示。</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0" name="表格 9">
            <a:extLst>
              <a:ext uri="{FF2B5EF4-FFF2-40B4-BE49-F238E27FC236}">
                <a16:creationId xmlns:a16="http://schemas.microsoft.com/office/drawing/2014/main" id="{270301D8-510E-08A4-C8D5-EE2496D153C7}"/>
              </a:ext>
            </a:extLst>
          </p:cNvPr>
          <p:cNvGraphicFramePr>
            <a:graphicFrameLocks noGrp="1"/>
          </p:cNvGraphicFramePr>
          <p:nvPr>
            <p:extLst>
              <p:ext uri="{D42A27DB-BD31-4B8C-83A1-F6EECF244321}">
                <p14:modId xmlns:p14="http://schemas.microsoft.com/office/powerpoint/2010/main" val="4027858778"/>
              </p:ext>
            </p:extLst>
          </p:nvPr>
        </p:nvGraphicFramePr>
        <p:xfrm>
          <a:off x="1379934" y="2662099"/>
          <a:ext cx="6384132" cy="2902267"/>
        </p:xfrm>
        <a:graphic>
          <a:graphicData uri="http://schemas.openxmlformats.org/drawingml/2006/table">
            <a:tbl>
              <a:tblPr firstRow="1" bandRow="1">
                <a:tableStyleId>{7DF18680-E054-41AD-8BC1-D1AEF772440D}</a:tableStyleId>
              </a:tblPr>
              <a:tblGrid>
                <a:gridCol w="3192066">
                  <a:extLst>
                    <a:ext uri="{9D8B030D-6E8A-4147-A177-3AD203B41FA5}">
                      <a16:colId xmlns:a16="http://schemas.microsoft.com/office/drawing/2014/main" val="589723930"/>
                    </a:ext>
                  </a:extLst>
                </a:gridCol>
                <a:gridCol w="3192066">
                  <a:extLst>
                    <a:ext uri="{9D8B030D-6E8A-4147-A177-3AD203B41FA5}">
                      <a16:colId xmlns:a16="http://schemas.microsoft.com/office/drawing/2014/main" val="178973844"/>
                    </a:ext>
                  </a:extLst>
                </a:gridCol>
              </a:tblGrid>
              <a:tr h="388032">
                <a:tc>
                  <a:txBody>
                    <a:bodyPr/>
                    <a:lstStyle/>
                    <a:p>
                      <a:pPr indent="356870" algn="ctr"/>
                      <a:r>
                        <a:rPr lang="zh-CN" sz="900" b="1" kern="100">
                          <a:effectLst/>
                          <a:latin typeface="Times New Roman" panose="02020603050405020304" pitchFamily="18" charset="0"/>
                          <a:ea typeface="宋体" panose="02010600030101010101" pitchFamily="2" charset="-122"/>
                        </a:rPr>
                        <a:t>接口名称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b="1" kern="100">
                          <a:effectLst/>
                          <a:latin typeface="Times New Roman" panose="02020603050405020304" pitchFamily="18" charset="0"/>
                          <a:ea typeface="宋体" panose="02010600030101010101" pitchFamily="2" charset="-122"/>
                        </a:rPr>
                        <a:t>接口基本功能</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28310293"/>
                  </a:ext>
                </a:extLst>
              </a:tr>
              <a:tr h="388032">
                <a:tc>
                  <a:txBody>
                    <a:bodyPr/>
                    <a:lstStyle/>
                    <a:p>
                      <a:pPr indent="356870" algn="ctr"/>
                      <a:r>
                        <a:rPr lang="en-US" sz="900" kern="100">
                          <a:effectLst/>
                          <a:latin typeface="Times New Roman" panose="02020603050405020304" pitchFamily="18" charset="0"/>
                          <a:ea typeface="宋体" panose="02010600030101010101" pitchFamily="2" charset="-122"/>
                        </a:rPr>
                        <a:t>java.sql.DriverManager</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a:effectLst/>
                          <a:latin typeface="Times New Roman" panose="02020603050405020304" pitchFamily="18" charset="0"/>
                          <a:ea typeface="宋体" panose="02010600030101010101" pitchFamily="2" charset="-122"/>
                        </a:rPr>
                        <a:t>用于加载和注册不同的</a:t>
                      </a:r>
                      <a:r>
                        <a:rPr lang="en-US" sz="900" kern="100">
                          <a:effectLst/>
                          <a:latin typeface="Times New Roman" panose="02020603050405020304" pitchFamily="18" charset="0"/>
                          <a:ea typeface="宋体" panose="02010600030101010101" pitchFamily="2" charset="-122"/>
                        </a:rPr>
                        <a:t>JDBC</a:t>
                      </a:r>
                      <a:r>
                        <a:rPr lang="zh-CN" sz="900" kern="100">
                          <a:effectLst/>
                          <a:latin typeface="Times New Roman" panose="02020603050405020304" pitchFamily="18" charset="0"/>
                          <a:ea typeface="宋体" panose="02010600030101010101" pitchFamily="2" charset="-122"/>
                        </a:rPr>
                        <a:t>驱动程序，为创建连接数据库提供支持。</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40020543"/>
                  </a:ext>
                </a:extLst>
              </a:tr>
              <a:tr h="388032">
                <a:tc>
                  <a:txBody>
                    <a:bodyPr/>
                    <a:lstStyle/>
                    <a:p>
                      <a:pPr indent="356870" algn="ctr"/>
                      <a:r>
                        <a:rPr lang="en-US" sz="900" kern="100">
                          <a:effectLst/>
                          <a:latin typeface="Times New Roman" panose="02020603050405020304" pitchFamily="18" charset="0"/>
                          <a:ea typeface="宋体" panose="02010600030101010101" pitchFamily="2" charset="-122"/>
                        </a:rPr>
                        <a:t>java.sql.Connection</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a:effectLst/>
                          <a:latin typeface="Times New Roman" panose="02020603050405020304" pitchFamily="18" charset="0"/>
                          <a:ea typeface="宋体" panose="02010600030101010101" pitchFamily="2" charset="-122"/>
                        </a:rPr>
                        <a:t>用于完成对某一数据库的连接。</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35611058"/>
                  </a:ext>
                </a:extLst>
              </a:tr>
              <a:tr h="574075">
                <a:tc>
                  <a:txBody>
                    <a:bodyPr/>
                    <a:lstStyle/>
                    <a:p>
                      <a:pPr indent="356870" algn="ctr"/>
                      <a:r>
                        <a:rPr lang="en-US" sz="900" kern="100">
                          <a:effectLst/>
                          <a:latin typeface="Times New Roman" panose="02020603050405020304" pitchFamily="18" charset="0"/>
                          <a:ea typeface="宋体" panose="02010600030101010101" pitchFamily="2" charset="-122"/>
                        </a:rPr>
                        <a:t>java.sql.Statement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a:effectLst/>
                          <a:latin typeface="Times New Roman" panose="02020603050405020304" pitchFamily="18" charset="0"/>
                          <a:ea typeface="宋体" panose="02010600030101010101" pitchFamily="2" charset="-122"/>
                        </a:rPr>
                        <a:t>用于在已创立的连接中作为执行</a:t>
                      </a:r>
                      <a:r>
                        <a:rPr lang="en-US" sz="900" kern="100">
                          <a:effectLst/>
                          <a:latin typeface="Times New Roman" panose="02020603050405020304" pitchFamily="18" charset="0"/>
                          <a:ea typeface="宋体" panose="02010600030101010101" pitchFamily="2" charset="-122"/>
                        </a:rPr>
                        <a:t>SQL</a:t>
                      </a:r>
                      <a:r>
                        <a:rPr lang="zh-CN" sz="900" kern="100">
                          <a:effectLst/>
                          <a:latin typeface="Times New Roman" panose="02020603050405020304" pitchFamily="18" charset="0"/>
                          <a:ea typeface="宋体" panose="02010600030101010101" pitchFamily="2" charset="-122"/>
                        </a:rPr>
                        <a:t>语句的容器。该接口中包含了两个重要的子类分别为用于与编辑</a:t>
                      </a:r>
                      <a:r>
                        <a:rPr lang="en-US" sz="900" kern="100">
                          <a:effectLst/>
                          <a:latin typeface="Times New Roman" panose="02020603050405020304" pitchFamily="18" charset="0"/>
                          <a:ea typeface="宋体" panose="02010600030101010101" pitchFamily="2" charset="-122"/>
                        </a:rPr>
                        <a:t>SQL</a:t>
                      </a:r>
                      <a:r>
                        <a:rPr lang="zh-CN" sz="900" kern="100">
                          <a:effectLst/>
                          <a:latin typeface="Times New Roman" panose="02020603050405020304" pitchFamily="18" charset="0"/>
                          <a:ea typeface="宋体" panose="02010600030101010101" pitchFamily="2" charset="-122"/>
                        </a:rPr>
                        <a:t>语句的</a:t>
                      </a:r>
                      <a:r>
                        <a:rPr lang="en-US" sz="900" kern="100">
                          <a:effectLst/>
                          <a:latin typeface="Times New Roman" panose="02020603050405020304" pitchFamily="18" charset="0"/>
                          <a:ea typeface="宋体" panose="02010600030101010101" pitchFamily="2" charset="-122"/>
                        </a:rPr>
                        <a:t>PreparedStatement</a:t>
                      </a:r>
                      <a:r>
                        <a:rPr lang="zh-CN" sz="900" kern="100">
                          <a:effectLst/>
                          <a:latin typeface="Times New Roman" panose="02020603050405020304" pitchFamily="18" charset="0"/>
                          <a:ea typeface="宋体" panose="02010600030101010101" pitchFamily="2" charset="-122"/>
                        </a:rPr>
                        <a:t>和用于执行存储过程的</a:t>
                      </a:r>
                      <a:r>
                        <a:rPr lang="en-US" sz="900" kern="100">
                          <a:effectLst/>
                          <a:latin typeface="Times New Roman" panose="02020603050405020304" pitchFamily="18" charset="0"/>
                          <a:ea typeface="宋体" panose="02010600030101010101" pitchFamily="2" charset="-122"/>
                        </a:rPr>
                        <a:t>CallableStatement</a:t>
                      </a:r>
                      <a:r>
                        <a:rPr lang="zh-CN" sz="900" kern="100">
                          <a:effectLst/>
                          <a:latin typeface="Times New Roman" panose="02020603050405020304" pitchFamily="18" charset="0"/>
                          <a:ea typeface="宋体" panose="02010600030101010101" pitchFamily="2" charset="-122"/>
                        </a:rPr>
                        <a: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760580959"/>
                  </a:ext>
                </a:extLst>
              </a:tr>
              <a:tr h="388032">
                <a:tc>
                  <a:txBody>
                    <a:bodyPr/>
                    <a:lstStyle/>
                    <a:p>
                      <a:pPr indent="356870" algn="ctr"/>
                      <a:r>
                        <a:rPr lang="en-US" sz="900" kern="100">
                          <a:effectLst/>
                          <a:latin typeface="Times New Roman" panose="02020603050405020304" pitchFamily="18" charset="0"/>
                          <a:ea typeface="宋体" panose="02010600030101010101" pitchFamily="2" charset="-122"/>
                        </a:rPr>
                        <a:t>java.sql.PreparedStatement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a:effectLst/>
                          <a:latin typeface="Times New Roman" panose="02020603050405020304" pitchFamily="18" charset="0"/>
                          <a:ea typeface="宋体" panose="02010600030101010101" pitchFamily="2" charset="-122"/>
                        </a:rPr>
                        <a:t>用于执行预编译的</a:t>
                      </a:r>
                      <a:r>
                        <a:rPr lang="en-US" sz="900" kern="100">
                          <a:effectLst/>
                          <a:latin typeface="Times New Roman" panose="02020603050405020304" pitchFamily="18" charset="0"/>
                          <a:ea typeface="宋体" panose="02010600030101010101" pitchFamily="2" charset="-122"/>
                        </a:rPr>
                        <a:t>SQL</a:t>
                      </a:r>
                      <a:r>
                        <a:rPr lang="zh-CN" sz="900" kern="100">
                          <a:effectLst/>
                          <a:latin typeface="Times New Roman" panose="02020603050405020304" pitchFamily="18" charset="0"/>
                          <a:ea typeface="宋体" panose="02010600030101010101" pitchFamily="2" charset="-122"/>
                        </a:rPr>
                        <a:t>语句。</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49628636"/>
                  </a:ext>
                </a:extLst>
              </a:tr>
              <a:tr h="388032">
                <a:tc>
                  <a:txBody>
                    <a:bodyPr/>
                    <a:lstStyle/>
                    <a:p>
                      <a:pPr indent="356870" algn="ctr"/>
                      <a:r>
                        <a:rPr lang="en-US" sz="900" kern="100">
                          <a:effectLst/>
                          <a:latin typeface="Times New Roman" panose="02020603050405020304" pitchFamily="18" charset="0"/>
                          <a:ea typeface="宋体" panose="02010600030101010101" pitchFamily="2" charset="-122"/>
                        </a:rPr>
                        <a:t>java.sql.CallableStatement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a:effectLst/>
                          <a:latin typeface="Times New Roman" panose="02020603050405020304" pitchFamily="18" charset="0"/>
                          <a:ea typeface="宋体" panose="02010600030101010101" pitchFamily="2" charset="-122"/>
                        </a:rPr>
                        <a:t>用于执行数据库中已经创建好的存储过程。</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79389416"/>
                  </a:ext>
                </a:extLst>
              </a:tr>
              <a:tr h="388032">
                <a:tc>
                  <a:txBody>
                    <a:bodyPr/>
                    <a:lstStyle/>
                    <a:p>
                      <a:pPr indent="356870" algn="ctr"/>
                      <a:r>
                        <a:rPr lang="en-US" sz="900" kern="100">
                          <a:effectLst/>
                          <a:latin typeface="Times New Roman" panose="02020603050405020304" pitchFamily="18" charset="0"/>
                          <a:ea typeface="宋体" panose="02010600030101010101" pitchFamily="2" charset="-122"/>
                        </a:rPr>
                        <a:t>java.sql.ResultSet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56870" algn="ctr"/>
                      <a:r>
                        <a:rPr lang="zh-CN" sz="900" kern="100" dirty="0">
                          <a:effectLst/>
                          <a:latin typeface="Times New Roman" panose="02020603050405020304" pitchFamily="18" charset="0"/>
                          <a:ea typeface="宋体" panose="02010600030101010101" pitchFamily="2" charset="-122"/>
                        </a:rPr>
                        <a:t>执行</a:t>
                      </a:r>
                      <a:r>
                        <a:rPr lang="en-US" sz="900" kern="100" dirty="0">
                          <a:effectLst/>
                          <a:latin typeface="Times New Roman" panose="02020603050405020304" pitchFamily="18" charset="0"/>
                          <a:ea typeface="宋体" panose="02010600030101010101" pitchFamily="2" charset="-122"/>
                        </a:rPr>
                        <a:t>SQL</a:t>
                      </a:r>
                      <a:r>
                        <a:rPr lang="zh-CN" sz="900" kern="100" dirty="0">
                          <a:effectLst/>
                          <a:latin typeface="Times New Roman" panose="02020603050405020304" pitchFamily="18" charset="0"/>
                          <a:ea typeface="宋体" panose="02010600030101010101" pitchFamily="2" charset="-122"/>
                        </a:rPr>
                        <a:t>语句后产生的数据库结果集。</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53168574"/>
                  </a:ext>
                </a:extLst>
              </a:tr>
            </a:tbl>
          </a:graphicData>
        </a:graphic>
      </p:graphicFrame>
    </p:spTree>
    <p:extLst>
      <p:ext uri="{BB962C8B-B14F-4D97-AF65-F5344CB8AC3E}">
        <p14:creationId xmlns:p14="http://schemas.microsoft.com/office/powerpoint/2010/main" val="314608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439802"/>
            <a:ext cx="8272463" cy="3693319"/>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编写</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数据库应用的基本过程如下：</a:t>
            </a:r>
          </a:p>
          <a:p>
            <a:pPr indent="313200" algn="just"/>
            <a:r>
              <a:rPr lang="zh-CN" altLang="en-US" dirty="0">
                <a:latin typeface="汉仪雅酷黑 65W" panose="020B0604020202020204" charset="-122"/>
                <a:ea typeface="汉仪雅酷黑 65W" panose="020B0604020202020204" charset="-122"/>
              </a:rPr>
              <a:t>①建立</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应用中需要使用的数据源。</a:t>
            </a:r>
          </a:p>
          <a:p>
            <a:pPr indent="313200" algn="just"/>
            <a:r>
              <a:rPr lang="zh-CN" altLang="en-US" dirty="0">
                <a:latin typeface="汉仪雅酷黑 65W" panose="020B0604020202020204" charset="-122"/>
                <a:ea typeface="汉仪雅酷黑 65W" panose="020B0604020202020204" charset="-122"/>
              </a:rPr>
              <a:t>②导入必要的</a:t>
            </a:r>
            <a:r>
              <a:rPr lang="en-US" altLang="zh-CN" dirty="0">
                <a:latin typeface="汉仪雅酷黑 65W" panose="020B0604020202020204" charset="-122"/>
                <a:ea typeface="汉仪雅酷黑 65W" panose="020B0604020202020204" charset="-122"/>
              </a:rPr>
              <a:t>jar</a:t>
            </a:r>
            <a:r>
              <a:rPr lang="zh-CN" altLang="en-US" dirty="0">
                <a:latin typeface="汉仪雅酷黑 65W" panose="020B0604020202020204" charset="-122"/>
                <a:ea typeface="汉仪雅酷黑 65W" panose="020B0604020202020204" charset="-122"/>
              </a:rPr>
              <a:t>包。</a:t>
            </a:r>
          </a:p>
          <a:p>
            <a:pPr indent="313200" algn="just"/>
            <a:r>
              <a:rPr lang="zh-CN" altLang="en-US" dirty="0">
                <a:latin typeface="汉仪雅酷黑 65W" panose="020B0604020202020204" charset="-122"/>
                <a:ea typeface="汉仪雅酷黑 65W" panose="020B0604020202020204" charset="-122"/>
              </a:rPr>
              <a:t>③在</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应用中加载数据库驱动程序。</a:t>
            </a:r>
          </a:p>
          <a:p>
            <a:pPr indent="313200" algn="just"/>
            <a:r>
              <a:rPr lang="zh-CN" altLang="en-US" dirty="0">
                <a:latin typeface="汉仪雅酷黑 65W" panose="020B0604020202020204" charset="-122"/>
                <a:ea typeface="汉仪雅酷黑 65W" panose="020B0604020202020204" charset="-122"/>
              </a:rPr>
              <a:t>④创建与数据库的连接。</a:t>
            </a:r>
          </a:p>
          <a:p>
            <a:pPr indent="313200" algn="just"/>
            <a:r>
              <a:rPr lang="zh-CN" altLang="en-US" dirty="0">
                <a:latin typeface="汉仪雅酷黑 65W" panose="020B0604020202020204" charset="-122"/>
                <a:ea typeface="汉仪雅酷黑 65W" panose="020B0604020202020204" charset="-122"/>
              </a:rPr>
              <a:t>⑤创建</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语句对象。</a:t>
            </a:r>
          </a:p>
          <a:p>
            <a:pPr indent="313200" algn="just"/>
            <a:r>
              <a:rPr lang="zh-CN" altLang="en-US" dirty="0">
                <a:latin typeface="汉仪雅酷黑 65W" panose="020B0604020202020204" charset="-122"/>
                <a:ea typeface="汉仪雅酷黑 65W" panose="020B0604020202020204" charset="-122"/>
              </a:rPr>
              <a:t>⑥编写</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⑦执行</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⑧处理在执行</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语句后得到的结果集。</a:t>
            </a:r>
          </a:p>
          <a:p>
            <a:pPr indent="313200" algn="just"/>
            <a:r>
              <a:rPr lang="zh-CN" altLang="en-US" dirty="0">
                <a:latin typeface="汉仪雅酷黑 65W" panose="020B0604020202020204" charset="-122"/>
                <a:ea typeface="汉仪雅酷黑 65W" panose="020B0604020202020204" charset="-122"/>
              </a:rPr>
              <a:t>⑨关闭与数据库的连接对象。</a:t>
            </a:r>
          </a:p>
          <a:p>
            <a:pPr indent="313200" algn="just"/>
            <a:r>
              <a:rPr lang="zh-CN" altLang="en-US" dirty="0">
                <a:latin typeface="汉仪雅酷黑 65W" panose="020B0604020202020204" charset="-122"/>
                <a:ea typeface="汉仪雅酷黑 65W" panose="020B0604020202020204" charset="-122"/>
              </a:rPr>
              <a:t>⑩处理在与数据库交互过程中产生的异常。</a:t>
            </a:r>
          </a:p>
          <a:p>
            <a:pPr indent="313200" algn="just"/>
            <a:endParaRPr lang="en-US" altLang="zh-CN" dirty="0">
              <a:latin typeface="汉仪雅酷黑 65W" panose="020B0604020202020204" charset="-122"/>
              <a:ea typeface="汉仪雅酷黑 65W" panose="020B0604020202020204" charset="-122"/>
            </a:endParaRPr>
          </a:p>
          <a:p>
            <a:pPr indent="313200" algn="just"/>
            <a:r>
              <a:rPr lang="zh-CN" altLang="en-US" dirty="0">
                <a:latin typeface="汉仪雅酷黑 65W" panose="020B0604020202020204" charset="-122"/>
                <a:ea typeface="汉仪雅酷黑 65W" panose="020B0604020202020204" charset="-122"/>
              </a:rPr>
              <a:t>下面对上述过程进行详细介绍。</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56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616648"/>
          </a:xfrm>
          <a:prstGeom prst="rect">
            <a:avLst/>
          </a:prstGeom>
          <a:noFill/>
        </p:spPr>
        <p:txBody>
          <a:bodyPr wrap="square" rtlCol="0">
            <a:spAutoFit/>
          </a:bodyPr>
          <a:lstStyle/>
          <a:p>
            <a:pPr indent="313200" algn="just"/>
            <a:r>
              <a:rPr lang="en-US" altLang="zh-CN" sz="1400" dirty="0">
                <a:latin typeface="汉仪雅酷黑 65W" panose="020B0604020202020204" charset="-122"/>
                <a:ea typeface="汉仪雅酷黑 65W" panose="020B0604020202020204" charset="-122"/>
              </a:rPr>
              <a:t>1.</a:t>
            </a:r>
            <a:r>
              <a:rPr lang="zh-CN" altLang="en-US" sz="1400" dirty="0">
                <a:latin typeface="汉仪雅酷黑 65W" panose="020B0604020202020204" charset="-122"/>
                <a:ea typeface="汉仪雅酷黑 65W" panose="020B0604020202020204" charset="-122"/>
              </a:rPr>
              <a:t>建立</a:t>
            </a:r>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应用中需要使用的数据源</a:t>
            </a:r>
          </a:p>
          <a:p>
            <a:pPr indent="313200" algn="just"/>
            <a:r>
              <a:rPr lang="zh-CN" altLang="en-US" sz="1400" dirty="0">
                <a:latin typeface="汉仪雅酷黑 65W" panose="020B0604020202020204" charset="-122"/>
                <a:ea typeface="汉仪雅酷黑 65W" panose="020B0604020202020204" charset="-122"/>
              </a:rPr>
              <a:t>首先用数据库管理系统新建一个名称为“</a:t>
            </a:r>
            <a:r>
              <a:rPr lang="en-US" altLang="zh-CN" sz="1400" dirty="0" err="1">
                <a:latin typeface="汉仪雅酷黑 65W" panose="020B0604020202020204" charset="-122"/>
                <a:ea typeface="汉仪雅酷黑 65W" panose="020B0604020202020204" charset="-122"/>
              </a:rPr>
              <a:t>jspdb</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的数据库</a:t>
            </a:r>
            <a:r>
              <a:rPr lang="en-US" altLang="zh-CN" sz="1400" dirty="0" err="1">
                <a:latin typeface="汉仪雅酷黑 65W" panose="020B0604020202020204" charset="-122"/>
                <a:ea typeface="汉仪雅酷黑 65W" panose="020B0604020202020204" charset="-122"/>
              </a:rPr>
              <a:t>jspdb</a:t>
            </a:r>
            <a:r>
              <a:rPr lang="zh-CN" altLang="en-US" sz="1400" dirty="0">
                <a:latin typeface="汉仪雅酷黑 65W" panose="020B0604020202020204" charset="-122"/>
                <a:ea typeface="汉仪雅酷黑 65W" panose="020B0604020202020204" charset="-122"/>
              </a:rPr>
              <a:t>。在数据库的创建过程中给定数据库的编码方式和事务处理过程等细节。然后在数据库</a:t>
            </a:r>
            <a:r>
              <a:rPr lang="en-US" altLang="zh-CN" sz="1400" dirty="0" err="1">
                <a:latin typeface="汉仪雅酷黑 65W" panose="020B0604020202020204" charset="-122"/>
                <a:ea typeface="汉仪雅酷黑 65W" panose="020B0604020202020204" charset="-122"/>
              </a:rPr>
              <a:t>jspdb</a:t>
            </a:r>
            <a:r>
              <a:rPr lang="zh-CN" altLang="en-US" sz="1400" dirty="0">
                <a:latin typeface="汉仪雅酷黑 65W" panose="020B0604020202020204" charset="-122"/>
                <a:ea typeface="汉仪雅酷黑 65W" panose="020B0604020202020204" charset="-122"/>
              </a:rPr>
              <a:t>中建立表</a:t>
            </a:r>
            <a:r>
              <a:rPr lang="en-US" altLang="zh-CN" sz="1400" dirty="0">
                <a:latin typeface="汉仪雅酷黑 65W" panose="020B0604020202020204" charset="-122"/>
                <a:ea typeface="汉仪雅酷黑 65W" panose="020B0604020202020204" charset="-122"/>
              </a:rPr>
              <a:t>book</a:t>
            </a:r>
            <a:r>
              <a:rPr lang="zh-CN" altLang="en-US" sz="1400" dirty="0">
                <a:latin typeface="汉仪雅酷黑 65W" panose="020B0604020202020204" charset="-122"/>
                <a:ea typeface="汉仪雅酷黑 65W" panose="020B0604020202020204" charset="-122"/>
              </a:rPr>
              <a:t>，在表</a:t>
            </a:r>
            <a:r>
              <a:rPr lang="en-US" altLang="zh-CN" sz="1400" dirty="0">
                <a:latin typeface="汉仪雅酷黑 65W" panose="020B0604020202020204" charset="-122"/>
                <a:ea typeface="汉仪雅酷黑 65W" panose="020B0604020202020204" charset="-122"/>
              </a:rPr>
              <a:t>book</a:t>
            </a:r>
            <a:r>
              <a:rPr lang="zh-CN" altLang="en-US" sz="1400" dirty="0">
                <a:latin typeface="汉仪雅酷黑 65W" panose="020B0604020202020204" charset="-122"/>
                <a:ea typeface="汉仪雅酷黑 65W" panose="020B0604020202020204" charset="-122"/>
              </a:rPr>
              <a:t>中设计主键以及表中各属性的数据类型。</a:t>
            </a:r>
          </a:p>
          <a:p>
            <a:pPr indent="313200" algn="just"/>
            <a:endParaRPr lang="en-US" altLang="zh-CN" sz="1400" dirty="0">
              <a:latin typeface="汉仪雅酷黑 65W" panose="020B0604020202020204" charset="-122"/>
              <a:ea typeface="汉仪雅酷黑 65W" panose="020B0604020202020204" charset="-122"/>
            </a:endParaRPr>
          </a:p>
          <a:p>
            <a:pPr indent="313200" algn="just"/>
            <a:r>
              <a:rPr lang="en-US" altLang="zh-CN" sz="1400" dirty="0">
                <a:latin typeface="汉仪雅酷黑 65W" panose="020B0604020202020204" charset="-122"/>
                <a:ea typeface="汉仪雅酷黑 65W" panose="020B0604020202020204" charset="-122"/>
              </a:rPr>
              <a:t>2.</a:t>
            </a:r>
            <a:r>
              <a:rPr lang="zh-CN" altLang="en-US" sz="1400" dirty="0">
                <a:latin typeface="汉仪雅酷黑 65W" panose="020B0604020202020204" charset="-122"/>
                <a:ea typeface="汉仪雅酷黑 65W" panose="020B0604020202020204" charset="-122"/>
              </a:rPr>
              <a:t>导入必要的</a:t>
            </a:r>
            <a:r>
              <a:rPr lang="en-US" altLang="zh-CN" sz="1400" dirty="0">
                <a:latin typeface="汉仪雅酷黑 65W" panose="020B0604020202020204" charset="-122"/>
                <a:ea typeface="汉仪雅酷黑 65W" panose="020B0604020202020204" charset="-122"/>
              </a:rPr>
              <a:t>jar</a:t>
            </a:r>
            <a:r>
              <a:rPr lang="zh-CN" altLang="en-US" sz="1400" dirty="0">
                <a:latin typeface="汉仪雅酷黑 65W" panose="020B0604020202020204" charset="-122"/>
                <a:ea typeface="汉仪雅酷黑 65W" panose="020B0604020202020204" charset="-122"/>
              </a:rPr>
              <a:t>包</a:t>
            </a:r>
          </a:p>
          <a:p>
            <a:pPr indent="313200" algn="just"/>
            <a:r>
              <a:rPr lang="zh-CN" altLang="en-US" sz="1400" dirty="0">
                <a:latin typeface="汉仪雅酷黑 65W" panose="020B0604020202020204" charset="-122"/>
                <a:ea typeface="汉仪雅酷黑 65W" panose="020B0604020202020204" charset="-122"/>
              </a:rPr>
              <a:t>在</a:t>
            </a:r>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应用与数据库的交互程序中要用到一些必要的</a:t>
            </a:r>
            <a:r>
              <a:rPr lang="en-US" altLang="zh-CN" sz="1400" dirty="0">
                <a:latin typeface="汉仪雅酷黑 65W" panose="020B0604020202020204" charset="-122"/>
                <a:ea typeface="汉仪雅酷黑 65W" panose="020B0604020202020204" charset="-122"/>
              </a:rPr>
              <a:t>jar</a:t>
            </a:r>
            <a:r>
              <a:rPr lang="zh-CN" altLang="en-US" sz="1400" dirty="0">
                <a:latin typeface="汉仪雅酷黑 65W" panose="020B0604020202020204" charset="-122"/>
                <a:ea typeface="汉仪雅酷黑 65W" panose="020B0604020202020204" charset="-122"/>
              </a:rPr>
              <a:t>包中提供的常用的接口和类。使用这些接口和类，首先需要导入包含接口和类的</a:t>
            </a:r>
            <a:r>
              <a:rPr lang="en-US" altLang="zh-CN" sz="1400" dirty="0" err="1">
                <a:latin typeface="汉仪雅酷黑 65W" panose="020B0604020202020204" charset="-122"/>
                <a:ea typeface="汉仪雅酷黑 65W" panose="020B0604020202020204" charset="-122"/>
              </a:rPr>
              <a:t>java.sql</a:t>
            </a:r>
            <a:r>
              <a:rPr lang="zh-CN" altLang="en-US" sz="1400" dirty="0">
                <a:latin typeface="汉仪雅酷黑 65W" panose="020B0604020202020204" charset="-122"/>
                <a:ea typeface="汉仪雅酷黑 65W" panose="020B0604020202020204" charset="-122"/>
              </a:rPr>
              <a:t>包。导入</a:t>
            </a:r>
            <a:r>
              <a:rPr lang="en-US" altLang="zh-CN" sz="1400" dirty="0">
                <a:latin typeface="汉仪雅酷黑 65W" panose="020B0604020202020204" charset="-122"/>
                <a:ea typeface="汉仪雅酷黑 65W" panose="020B0604020202020204" charset="-122"/>
              </a:rPr>
              <a:t>jar</a:t>
            </a:r>
            <a:r>
              <a:rPr lang="zh-CN" altLang="en-US" sz="1400" dirty="0">
                <a:latin typeface="汉仪雅酷黑 65W" panose="020B0604020202020204" charset="-122"/>
                <a:ea typeface="汉仪雅酷黑 65W" panose="020B0604020202020204" charset="-122"/>
              </a:rPr>
              <a:t>包可以使用“</a:t>
            </a:r>
            <a:r>
              <a:rPr lang="en-US" altLang="zh-CN" sz="1400" dirty="0">
                <a:latin typeface="汉仪雅酷黑 65W" panose="020B0604020202020204" charset="-122"/>
                <a:ea typeface="汉仪雅酷黑 65W" panose="020B0604020202020204" charset="-122"/>
              </a:rPr>
              <a:t>import </a:t>
            </a:r>
            <a:r>
              <a:rPr lang="en-US" altLang="zh-CN" sz="1400" dirty="0" err="1">
                <a:latin typeface="汉仪雅酷黑 65W" panose="020B0604020202020204" charset="-122"/>
                <a:ea typeface="汉仪雅酷黑 65W" panose="020B0604020202020204" charset="-122"/>
              </a:rPr>
              <a:t>java.sql</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的语句来实现。</a:t>
            </a:r>
          </a:p>
          <a:p>
            <a:pPr indent="313200" algn="just"/>
            <a:endParaRPr lang="en-US" altLang="zh-CN" sz="1400" dirty="0">
              <a:latin typeface="汉仪雅酷黑 65W" panose="020B0604020202020204" charset="-122"/>
              <a:ea typeface="汉仪雅酷黑 65W" panose="020B0604020202020204" charset="-122"/>
            </a:endParaRPr>
          </a:p>
          <a:p>
            <a:pPr indent="313200" algn="just"/>
            <a:r>
              <a:rPr lang="en-US" altLang="zh-CN" sz="1400" dirty="0">
                <a:latin typeface="汉仪雅酷黑 65W" panose="020B0604020202020204" charset="-122"/>
                <a:ea typeface="汉仪雅酷黑 65W" panose="020B0604020202020204" charset="-122"/>
              </a:rPr>
              <a:t>3.</a:t>
            </a:r>
            <a:r>
              <a:rPr lang="zh-CN" altLang="en-US" sz="1400" dirty="0">
                <a:latin typeface="汉仪雅酷黑 65W" panose="020B0604020202020204" charset="-122"/>
                <a:ea typeface="汉仪雅酷黑 65W" panose="020B0604020202020204" charset="-122"/>
              </a:rPr>
              <a:t>加载数据库驱动程序</a:t>
            </a:r>
          </a:p>
          <a:p>
            <a:pPr indent="313200" algn="just"/>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应用需要访问数据库，首先必须加载相应的数据库驱动程序，通过调用</a:t>
            </a:r>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方法完成。如</a:t>
            </a:r>
            <a:r>
              <a:rPr lang="en-US" altLang="zh-CN" sz="1400" dirty="0">
                <a:latin typeface="汉仪雅酷黑 65W" panose="020B0604020202020204" charset="-122"/>
                <a:ea typeface="汉仪雅酷黑 65W" panose="020B0604020202020204" charset="-122"/>
              </a:rPr>
              <a:t>MySQL</a:t>
            </a:r>
            <a:r>
              <a:rPr lang="zh-CN" altLang="en-US" sz="1400" dirty="0">
                <a:latin typeface="汉仪雅酷黑 65W" panose="020B0604020202020204" charset="-122"/>
                <a:ea typeface="汉仪雅酷黑 65W" panose="020B0604020202020204" charset="-122"/>
              </a:rPr>
              <a:t>数据库的数据库驱动程序名称是“</a:t>
            </a:r>
            <a:r>
              <a:rPr lang="en-US" altLang="zh-CN" sz="1400" dirty="0" err="1">
                <a:latin typeface="汉仪雅酷黑 65W" panose="020B0604020202020204" charset="-122"/>
                <a:ea typeface="汉仪雅酷黑 65W" panose="020B0604020202020204" charset="-122"/>
              </a:rPr>
              <a:t>com.mysql.jdbc.Driver</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。则可以在应用中通过可以在</a:t>
            </a:r>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应用中通过以下语句加载数据库驱动程序：</a:t>
            </a:r>
          </a:p>
          <a:p>
            <a:pPr indent="313200" algn="just"/>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com.mysql.jdbc.Driver</a:t>
            </a:r>
            <a:r>
              <a:rPr lang="en-US" altLang="zh-CN" sz="1400" dirty="0">
                <a:latin typeface="汉仪雅酷黑 65W" panose="020B0604020202020204" charset="-122"/>
                <a:ea typeface="汉仪雅酷黑 65W" panose="020B0604020202020204" charset="-122"/>
              </a:rPr>
              <a:t>") ;</a:t>
            </a:r>
          </a:p>
          <a:p>
            <a:pPr indent="313200" algn="just"/>
            <a:r>
              <a:rPr lang="zh-CN" altLang="en-US" sz="1400" dirty="0">
                <a:latin typeface="汉仪雅酷黑 65W" panose="020B0604020202020204" charset="-122"/>
                <a:ea typeface="汉仪雅酷黑 65W" panose="020B0604020202020204" charset="-122"/>
              </a:rPr>
              <a:t>如果，使用的数据库是微软公司的</a:t>
            </a:r>
            <a:r>
              <a:rPr lang="en-US" altLang="zh-CN" sz="1400" dirty="0">
                <a:latin typeface="汉仪雅酷黑 65W" panose="020B0604020202020204" charset="-122"/>
                <a:ea typeface="汉仪雅酷黑 65W" panose="020B0604020202020204" charset="-122"/>
              </a:rPr>
              <a:t>SQL Server</a:t>
            </a:r>
            <a:r>
              <a:rPr lang="zh-CN" altLang="en-US" sz="1400" dirty="0">
                <a:latin typeface="汉仪雅酷黑 65W" panose="020B0604020202020204" charset="-122"/>
                <a:ea typeface="汉仪雅酷黑 65W" panose="020B0604020202020204" charset="-122"/>
              </a:rPr>
              <a:t>，则加载数据库驱动程序的语句是：</a:t>
            </a:r>
          </a:p>
          <a:p>
            <a:pPr indent="313200" algn="just"/>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com.microsoft.jdbc.sqlserver.SQLServerDriver</a:t>
            </a:r>
            <a:r>
              <a:rPr lang="en-US" altLang="zh-CN" sz="1400" dirty="0">
                <a:latin typeface="汉仪雅酷黑 65W" panose="020B0604020202020204" charset="-122"/>
                <a:ea typeface="汉仪雅酷黑 65W" panose="020B0604020202020204" charset="-122"/>
              </a:rPr>
              <a:t>");</a:t>
            </a:r>
          </a:p>
          <a:p>
            <a:pPr indent="313200" algn="just"/>
            <a:r>
              <a:rPr lang="zh-CN" altLang="en-US" sz="1400" dirty="0">
                <a:latin typeface="汉仪雅酷黑 65W" panose="020B0604020202020204" charset="-122"/>
                <a:ea typeface="汉仪雅酷黑 65W" panose="020B0604020202020204" charset="-122"/>
              </a:rPr>
              <a:t>如果，使用的是</a:t>
            </a:r>
            <a:r>
              <a:rPr lang="en-US" altLang="zh-CN" sz="1400" dirty="0">
                <a:latin typeface="汉仪雅酷黑 65W" panose="020B0604020202020204" charset="-122"/>
                <a:ea typeface="汉仪雅酷黑 65W" panose="020B0604020202020204" charset="-122"/>
              </a:rPr>
              <a:t>ODBC</a:t>
            </a:r>
            <a:r>
              <a:rPr lang="zh-CN" altLang="en-US" sz="1400" dirty="0">
                <a:latin typeface="汉仪雅酷黑 65W" panose="020B0604020202020204" charset="-122"/>
                <a:ea typeface="汉仪雅酷黑 65W" panose="020B0604020202020204" charset="-122"/>
              </a:rPr>
              <a:t>数据库驱动，则加载数据库驱动程序的语句是：</a:t>
            </a:r>
          </a:p>
          <a:p>
            <a:pPr indent="313200" algn="just"/>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sun.jdbc.odbc.JdbcOdbcDriver</a:t>
            </a:r>
            <a:r>
              <a:rPr lang="en-US" altLang="zh-CN" sz="1400" dirty="0">
                <a:latin typeface="汉仪雅酷黑 65W" panose="020B0604020202020204" charset="-122"/>
                <a:ea typeface="汉仪雅酷黑 65W" panose="020B0604020202020204" charset="-122"/>
              </a:rPr>
              <a:t>");</a:t>
            </a:r>
          </a:p>
          <a:p>
            <a:pPr indent="313200" algn="just"/>
            <a:r>
              <a:rPr lang="zh-CN" altLang="en-US" sz="1400" dirty="0">
                <a:latin typeface="汉仪雅酷黑 65W" panose="020B0604020202020204" charset="-122"/>
                <a:ea typeface="汉仪雅酷黑 65W" panose="020B0604020202020204" charset="-122"/>
              </a:rPr>
              <a:t>通过上述的例子可以看出，在加载数据库驱动程序时要根据需要连接的数据库类型在</a:t>
            </a:r>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方法中指定对应的数据库驱动程序名称。</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53380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401205"/>
          </a:xfrm>
          <a:prstGeom prst="rect">
            <a:avLst/>
          </a:prstGeom>
          <a:noFill/>
        </p:spPr>
        <p:txBody>
          <a:bodyPr wrap="square" rtlCol="0">
            <a:spAutoFit/>
          </a:bodyPr>
          <a:lstStyle/>
          <a:p>
            <a:pPr indent="313200" algn="just"/>
            <a:r>
              <a:rPr lang="en-US" altLang="zh-CN" sz="1400" dirty="0">
                <a:latin typeface="汉仪雅酷黑 65W" panose="020B0604020202020204" charset="-122"/>
                <a:ea typeface="汉仪雅酷黑 65W" panose="020B0604020202020204" charset="-122"/>
              </a:rPr>
              <a:t>4.</a:t>
            </a:r>
            <a:r>
              <a:rPr lang="zh-CN" altLang="en-US" sz="1400" dirty="0">
                <a:latin typeface="汉仪雅酷黑 65W" panose="020B0604020202020204" charset="-122"/>
                <a:ea typeface="汉仪雅酷黑 65W" panose="020B0604020202020204" charset="-122"/>
              </a:rPr>
              <a:t>创建与数据库的连接</a:t>
            </a:r>
          </a:p>
          <a:p>
            <a:pPr indent="313200" algn="just"/>
            <a:r>
              <a:rPr lang="zh-CN" altLang="en-US" sz="1400" dirty="0">
                <a:latin typeface="汉仪雅酷黑 65W" panose="020B0604020202020204" charset="-122"/>
                <a:ea typeface="汉仪雅酷黑 65W" panose="020B0604020202020204" charset="-122"/>
              </a:rPr>
              <a:t>无论</a:t>
            </a:r>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应用需要对数据库进行什么样的操作，都需要先创建与数据库的连接，然后才能进行数据库的相关操作。要连接数据库，首先要知道数据库的有关信息，这些信息包括数据库的位置、用户名和密码三个参数。</a:t>
            </a:r>
            <a:endParaRPr lang="en-US" altLang="zh-CN" sz="1400" dirty="0">
              <a:latin typeface="汉仪雅酷黑 65W" panose="020B0604020202020204" charset="-122"/>
              <a:ea typeface="汉仪雅酷黑 65W" panose="020B0604020202020204" charset="-122"/>
            </a:endParaRPr>
          </a:p>
          <a:p>
            <a:pPr indent="313200" algn="just"/>
            <a:r>
              <a:rPr lang="zh-CN" altLang="en-US" sz="1400" dirty="0">
                <a:latin typeface="汉仪雅酷黑 65W" panose="020B0604020202020204" charset="-122"/>
                <a:ea typeface="汉仪雅酷黑 65W" panose="020B0604020202020204" charset="-122"/>
              </a:rPr>
              <a:t>其中，数据库的位置信息中包含了数据库所在的主机名和数据库所使用的端口。例如</a:t>
            </a:r>
            <a:r>
              <a:rPr lang="en-US" altLang="zh-CN" sz="1400" dirty="0">
                <a:latin typeface="汉仪雅酷黑 65W" panose="020B0604020202020204" charset="-122"/>
                <a:ea typeface="汉仪雅酷黑 65W" panose="020B0604020202020204" charset="-122"/>
              </a:rPr>
              <a:t>Oracle</a:t>
            </a:r>
            <a:r>
              <a:rPr lang="zh-CN" altLang="en-US" sz="1400" dirty="0">
                <a:latin typeface="汉仪雅酷黑 65W" panose="020B0604020202020204" charset="-122"/>
                <a:ea typeface="汉仪雅酷黑 65W" panose="020B0604020202020204" charset="-122"/>
              </a:rPr>
              <a:t>数据库使用的默认端口是</a:t>
            </a:r>
            <a:r>
              <a:rPr lang="en-US" altLang="zh-CN" sz="1400" dirty="0">
                <a:latin typeface="汉仪雅酷黑 65W" panose="020B0604020202020204" charset="-122"/>
                <a:ea typeface="汉仪雅酷黑 65W" panose="020B0604020202020204" charset="-122"/>
              </a:rPr>
              <a:t>1521</a:t>
            </a:r>
            <a:r>
              <a:rPr lang="zh-CN" altLang="en-US" sz="1400" dirty="0">
                <a:latin typeface="汉仪雅酷黑 65W" panose="020B0604020202020204" charset="-122"/>
                <a:ea typeface="汉仪雅酷黑 65W" panose="020B0604020202020204" charset="-122"/>
              </a:rPr>
              <a:t>，</a:t>
            </a:r>
            <a:r>
              <a:rPr lang="en-US" altLang="zh-CN" sz="1400" dirty="0">
                <a:latin typeface="汉仪雅酷黑 65W" panose="020B0604020202020204" charset="-122"/>
                <a:ea typeface="汉仪雅酷黑 65W" panose="020B0604020202020204" charset="-122"/>
              </a:rPr>
              <a:t>MS SQL Server</a:t>
            </a:r>
            <a:r>
              <a:rPr lang="zh-CN" altLang="en-US" sz="1400" dirty="0">
                <a:latin typeface="汉仪雅酷黑 65W" panose="020B0604020202020204" charset="-122"/>
                <a:ea typeface="汉仪雅酷黑 65W" panose="020B0604020202020204" charset="-122"/>
              </a:rPr>
              <a:t>数据库使用的默认端口是</a:t>
            </a:r>
            <a:r>
              <a:rPr lang="en-US" altLang="zh-CN" sz="1400" dirty="0">
                <a:latin typeface="汉仪雅酷黑 65W" panose="020B0604020202020204" charset="-122"/>
                <a:ea typeface="汉仪雅酷黑 65W" panose="020B0604020202020204" charset="-122"/>
              </a:rPr>
              <a:t>1433</a:t>
            </a:r>
            <a:r>
              <a:rPr lang="zh-CN" altLang="en-US" sz="1400" dirty="0">
                <a:latin typeface="汉仪雅酷黑 65W" panose="020B0604020202020204" charset="-122"/>
                <a:ea typeface="汉仪雅酷黑 65W" panose="020B0604020202020204" charset="-122"/>
              </a:rPr>
              <a:t>，</a:t>
            </a:r>
            <a:r>
              <a:rPr lang="en-US" altLang="zh-CN" sz="1400" dirty="0">
                <a:latin typeface="汉仪雅酷黑 65W" panose="020B0604020202020204" charset="-122"/>
                <a:ea typeface="汉仪雅酷黑 65W" panose="020B0604020202020204" charset="-122"/>
              </a:rPr>
              <a:t>MySQL</a:t>
            </a:r>
            <a:r>
              <a:rPr lang="zh-CN" altLang="en-US" sz="1400" dirty="0">
                <a:latin typeface="汉仪雅酷黑 65W" panose="020B0604020202020204" charset="-122"/>
                <a:ea typeface="汉仪雅酷黑 65W" panose="020B0604020202020204" charset="-122"/>
              </a:rPr>
              <a:t>数据库使用的默认端口是</a:t>
            </a:r>
            <a:r>
              <a:rPr lang="en-US" altLang="zh-CN" sz="1400" dirty="0">
                <a:latin typeface="汉仪雅酷黑 65W" panose="020B0604020202020204" charset="-122"/>
                <a:ea typeface="汉仪雅酷黑 65W" panose="020B0604020202020204" charset="-122"/>
              </a:rPr>
              <a:t>3306</a:t>
            </a:r>
            <a:r>
              <a:rPr lang="zh-CN" altLang="en-US" sz="1400" dirty="0">
                <a:latin typeface="汉仪雅酷黑 65W" panose="020B0604020202020204" charset="-122"/>
                <a:ea typeface="汉仪雅酷黑 65W" panose="020B0604020202020204" charset="-122"/>
              </a:rPr>
              <a:t>。创建数据库连接对象</a:t>
            </a:r>
            <a:r>
              <a:rPr lang="en-US" altLang="zh-CN" sz="1400" dirty="0">
                <a:latin typeface="汉仪雅酷黑 65W" panose="020B0604020202020204" charset="-122"/>
                <a:ea typeface="汉仪雅酷黑 65W" panose="020B0604020202020204" charset="-122"/>
              </a:rPr>
              <a:t>Connection</a:t>
            </a:r>
            <a:r>
              <a:rPr lang="zh-CN" altLang="en-US" sz="1400" dirty="0">
                <a:latin typeface="汉仪雅酷黑 65W" panose="020B0604020202020204" charset="-122"/>
                <a:ea typeface="汉仪雅酷黑 65W" panose="020B0604020202020204" charset="-122"/>
              </a:rPr>
              <a:t>的语句如下：</a:t>
            </a:r>
          </a:p>
          <a:p>
            <a:pPr indent="313200" algn="just"/>
            <a:r>
              <a:rPr lang="en-US" altLang="zh-CN" sz="1400" dirty="0">
                <a:latin typeface="汉仪雅酷黑 65W" panose="020B0604020202020204" charset="-122"/>
                <a:ea typeface="汉仪雅酷黑 65W" panose="020B0604020202020204" charset="-122"/>
              </a:rPr>
              <a:t>Connection con = </a:t>
            </a:r>
            <a:r>
              <a:rPr lang="en-US" altLang="zh-CN" sz="1400" dirty="0" err="1">
                <a:latin typeface="汉仪雅酷黑 65W" panose="020B0604020202020204" charset="-122"/>
                <a:ea typeface="汉仪雅酷黑 65W" panose="020B0604020202020204" charset="-122"/>
              </a:rPr>
              <a:t>DriverManager.getConnection</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data_source_name</a:t>
            </a:r>
            <a:r>
              <a:rPr lang="en-US" altLang="zh-CN" sz="1400" dirty="0">
                <a:latin typeface="汉仪雅酷黑 65W" panose="020B0604020202020204" charset="-122"/>
                <a:ea typeface="汉仪雅酷黑 65W" panose="020B0604020202020204" charset="-122"/>
              </a:rPr>
              <a:t>, "</a:t>
            </a:r>
            <a:r>
              <a:rPr lang="en-US" altLang="zh-CN" sz="1400" dirty="0" err="1">
                <a:latin typeface="汉仪雅酷黑 65W" panose="020B0604020202020204" charset="-122"/>
                <a:ea typeface="汉仪雅酷黑 65W" panose="020B0604020202020204" charset="-122"/>
              </a:rPr>
              <a:t>loginID</a:t>
            </a:r>
            <a:r>
              <a:rPr lang="en-US" altLang="zh-CN" sz="1400" dirty="0">
                <a:latin typeface="汉仪雅酷黑 65W" panose="020B0604020202020204" charset="-122"/>
                <a:ea typeface="汉仪雅酷黑 65W" panose="020B0604020202020204" charset="-122"/>
              </a:rPr>
              <a:t>", "pass"); </a:t>
            </a:r>
          </a:p>
          <a:p>
            <a:pPr indent="313200" algn="just"/>
            <a:endParaRPr lang="en-US" altLang="zh-CN" sz="1400" dirty="0">
              <a:latin typeface="汉仪雅酷黑 65W" panose="020B0604020202020204" charset="-122"/>
              <a:ea typeface="汉仪雅酷黑 65W" panose="020B0604020202020204" charset="-122"/>
            </a:endParaRPr>
          </a:p>
          <a:p>
            <a:pPr indent="313200" algn="just"/>
            <a:r>
              <a:rPr lang="zh-CN" altLang="en-US" sz="1400" dirty="0">
                <a:latin typeface="汉仪雅酷黑 65W" panose="020B0604020202020204" charset="-122"/>
                <a:ea typeface="汉仪雅酷黑 65W" panose="020B0604020202020204" charset="-122"/>
              </a:rPr>
              <a:t>以下实例可以对</a:t>
            </a:r>
            <a:r>
              <a:rPr lang="en-US" altLang="zh-CN" sz="1400" dirty="0">
                <a:latin typeface="汉仪雅酷黑 65W" panose="020B0604020202020204" charset="-122"/>
                <a:ea typeface="汉仪雅酷黑 65W" panose="020B0604020202020204" charset="-122"/>
              </a:rPr>
              <a:t>MySQL</a:t>
            </a:r>
            <a:r>
              <a:rPr lang="zh-CN" altLang="en-US" sz="1400" dirty="0">
                <a:latin typeface="汉仪雅酷黑 65W" panose="020B0604020202020204" charset="-122"/>
                <a:ea typeface="汉仪雅酷黑 65W" panose="020B0604020202020204" charset="-122"/>
              </a:rPr>
              <a:t>数据库创建数据库连接对象</a:t>
            </a:r>
            <a:r>
              <a:rPr lang="en-US" altLang="zh-CN" sz="1400" dirty="0">
                <a:latin typeface="汉仪雅酷黑 65W" panose="020B0604020202020204" charset="-122"/>
                <a:ea typeface="汉仪雅酷黑 65W" panose="020B0604020202020204" charset="-122"/>
              </a:rPr>
              <a:t>Connection</a:t>
            </a:r>
            <a:r>
              <a:rPr lang="zh-CN" altLang="en-US" sz="1400" dirty="0">
                <a:latin typeface="汉仪雅酷黑 65W" panose="020B0604020202020204" charset="-122"/>
                <a:ea typeface="汉仪雅酷黑 65W" panose="020B0604020202020204" charset="-122"/>
              </a:rPr>
              <a:t>：</a:t>
            </a:r>
          </a:p>
          <a:p>
            <a:pPr indent="313200" algn="just"/>
            <a:r>
              <a:rPr lang="en-US" altLang="zh-CN" sz="1400" dirty="0" err="1">
                <a:latin typeface="汉仪雅酷黑 65W" panose="020B0604020202020204" charset="-122"/>
                <a:ea typeface="汉仪雅酷黑 65W" panose="020B0604020202020204" charset="-122"/>
              </a:rPr>
              <a:t>Class.forName</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com.mysql.jdbc.Driver</a:t>
            </a:r>
            <a:r>
              <a:rPr lang="en-US" altLang="zh-CN" sz="1400" dirty="0">
                <a:latin typeface="汉仪雅酷黑 65W" panose="020B0604020202020204" charset="-122"/>
                <a:ea typeface="汉仪雅酷黑 65W" panose="020B0604020202020204" charset="-122"/>
              </a:rPr>
              <a:t> ").</a:t>
            </a:r>
            <a:r>
              <a:rPr lang="en-US" altLang="zh-CN" sz="1400" dirty="0" err="1">
                <a:latin typeface="汉仪雅酷黑 65W" panose="020B0604020202020204" charset="-122"/>
                <a:ea typeface="汉仪雅酷黑 65W" panose="020B0604020202020204" charset="-122"/>
              </a:rPr>
              <a:t>newInstance</a:t>
            </a:r>
            <a:r>
              <a:rPr lang="en-US" altLang="zh-CN" sz="1400" dirty="0">
                <a:latin typeface="汉仪雅酷黑 65W" panose="020B0604020202020204" charset="-122"/>
                <a:ea typeface="汉仪雅酷黑 65W" panose="020B0604020202020204" charset="-122"/>
              </a:rPr>
              <a:t>(); </a:t>
            </a:r>
          </a:p>
          <a:p>
            <a:pPr indent="313200" algn="just"/>
            <a:r>
              <a:rPr lang="en-US" altLang="zh-CN" sz="1400" dirty="0">
                <a:latin typeface="汉仪雅酷黑 65W" panose="020B0604020202020204" charset="-122"/>
                <a:ea typeface="汉仪雅酷黑 65W" panose="020B0604020202020204" charset="-122"/>
              </a:rPr>
              <a:t>String </a:t>
            </a:r>
            <a:r>
              <a:rPr lang="en-US" altLang="zh-CN" sz="1400" dirty="0" err="1">
                <a:latin typeface="汉仪雅酷黑 65W" panose="020B0604020202020204" charset="-122"/>
                <a:ea typeface="汉仪雅酷黑 65W" panose="020B0604020202020204" charset="-122"/>
              </a:rPr>
              <a:t>url</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jdbc:mysql</a:t>
            </a:r>
            <a:r>
              <a:rPr lang="en-US" altLang="zh-CN" sz="1400" dirty="0">
                <a:latin typeface="汉仪雅酷黑 65W" panose="020B0604020202020204" charset="-122"/>
                <a:ea typeface="汉仪雅酷黑 65W" panose="020B0604020202020204" charset="-122"/>
              </a:rPr>
              <a:t>://localhost:3306/database"; </a:t>
            </a:r>
          </a:p>
          <a:p>
            <a:pPr indent="313200" algn="just"/>
            <a:r>
              <a:rPr lang="en-US" altLang="zh-CN" sz="1400" dirty="0">
                <a:latin typeface="汉仪雅酷黑 65W" panose="020B0604020202020204" charset="-122"/>
                <a:ea typeface="汉仪雅酷黑 65W" panose="020B0604020202020204" charset="-122"/>
              </a:rPr>
              <a:t>String user="root"; </a:t>
            </a:r>
          </a:p>
          <a:p>
            <a:pPr indent="313200" algn="just"/>
            <a:r>
              <a:rPr lang="en-US" altLang="zh-CN" sz="1400" dirty="0">
                <a:latin typeface="汉仪雅酷黑 65W" panose="020B0604020202020204" charset="-122"/>
                <a:ea typeface="汉仪雅酷黑 65W" panose="020B0604020202020204" charset="-122"/>
              </a:rPr>
              <a:t>String password="123"; </a:t>
            </a:r>
          </a:p>
          <a:p>
            <a:pPr indent="313200" algn="just"/>
            <a:r>
              <a:rPr lang="en-US" altLang="zh-CN" sz="1400" dirty="0">
                <a:latin typeface="汉仪雅酷黑 65W" panose="020B0604020202020204" charset="-122"/>
                <a:ea typeface="汉仪雅酷黑 65W" panose="020B0604020202020204" charset="-122"/>
              </a:rPr>
              <a:t>Connection conn= </a:t>
            </a:r>
            <a:r>
              <a:rPr lang="en-US" altLang="zh-CN" sz="1400" dirty="0" err="1">
                <a:latin typeface="汉仪雅酷黑 65W" panose="020B0604020202020204" charset="-122"/>
                <a:ea typeface="汉仪雅酷黑 65W" panose="020B0604020202020204" charset="-122"/>
              </a:rPr>
              <a:t>DriverManager.getConnection</a:t>
            </a:r>
            <a:r>
              <a:rPr lang="en-US" altLang="zh-CN" sz="1400" dirty="0">
                <a:latin typeface="汉仪雅酷黑 65W" panose="020B0604020202020204" charset="-122"/>
                <a:ea typeface="汉仪雅酷黑 65W" panose="020B0604020202020204" charset="-122"/>
              </a:rPr>
              <a:t>(</a:t>
            </a:r>
            <a:r>
              <a:rPr lang="en-US" altLang="zh-CN" sz="1400" dirty="0" err="1">
                <a:latin typeface="汉仪雅酷黑 65W" panose="020B0604020202020204" charset="-122"/>
                <a:ea typeface="汉仪雅酷黑 65W" panose="020B0604020202020204" charset="-122"/>
              </a:rPr>
              <a:t>url,user,password</a:t>
            </a:r>
            <a:r>
              <a:rPr lang="en-US" altLang="zh-CN" sz="1400" dirty="0">
                <a:latin typeface="汉仪雅酷黑 65W" panose="020B0604020202020204" charset="-122"/>
                <a:ea typeface="汉仪雅酷黑 65W" panose="020B0604020202020204" charset="-122"/>
              </a:rPr>
              <a:t>);</a:t>
            </a:r>
          </a:p>
          <a:p>
            <a:pPr indent="313200" algn="just"/>
            <a:endParaRPr lang="en-US" altLang="zh-CN" sz="1400" dirty="0">
              <a:latin typeface="汉仪雅酷黑 65W" panose="020B0604020202020204" charset="-122"/>
              <a:ea typeface="汉仪雅酷黑 65W" panose="020B0604020202020204" charset="-122"/>
            </a:endParaRPr>
          </a:p>
          <a:p>
            <a:pPr indent="313200" algn="just"/>
            <a:r>
              <a:rPr lang="zh-CN" altLang="en-US" sz="1400" dirty="0">
                <a:latin typeface="汉仪雅酷黑 65W" panose="020B0604020202020204" charset="-122"/>
                <a:ea typeface="汉仪雅酷黑 65W" panose="020B0604020202020204" charset="-122"/>
              </a:rPr>
              <a:t>在实例中“</a:t>
            </a:r>
            <a:r>
              <a:rPr lang="en-US" altLang="zh-CN" sz="1400" dirty="0" err="1">
                <a:latin typeface="汉仪雅酷黑 65W" panose="020B0604020202020204" charset="-122"/>
                <a:ea typeface="汉仪雅酷黑 65W" panose="020B0604020202020204" charset="-122"/>
              </a:rPr>
              <a:t>jdbc:mysql</a:t>
            </a:r>
            <a:r>
              <a:rPr lang="en-US" altLang="zh-CN" sz="1400" dirty="0">
                <a:latin typeface="汉仪雅酷黑 65W" panose="020B0604020202020204" charset="-122"/>
                <a:ea typeface="汉仪雅酷黑 65W" panose="020B0604020202020204" charset="-122"/>
              </a:rPr>
              <a:t>:”</a:t>
            </a:r>
            <a:r>
              <a:rPr lang="zh-CN" altLang="en-US" sz="1400" dirty="0">
                <a:latin typeface="汉仪雅酷黑 65W" panose="020B0604020202020204" charset="-122"/>
                <a:ea typeface="汉仪雅酷黑 65W" panose="020B0604020202020204" charset="-122"/>
              </a:rPr>
              <a:t>表示数据库连接子协议，</a:t>
            </a:r>
            <a:r>
              <a:rPr lang="en-US" altLang="zh-CN" sz="1400" dirty="0">
                <a:latin typeface="汉仪雅酷黑 65W" panose="020B0604020202020204" charset="-122"/>
                <a:ea typeface="汉仪雅酷黑 65W" panose="020B0604020202020204" charset="-122"/>
              </a:rPr>
              <a:t>localhost</a:t>
            </a:r>
            <a:r>
              <a:rPr lang="zh-CN" altLang="en-US" sz="1400" dirty="0">
                <a:latin typeface="汉仪雅酷黑 65W" panose="020B0604020202020204" charset="-122"/>
                <a:ea typeface="汉仪雅酷黑 65W" panose="020B0604020202020204" charset="-122"/>
              </a:rPr>
              <a:t>表示主机地址，</a:t>
            </a:r>
            <a:r>
              <a:rPr lang="en-US" altLang="zh-CN" sz="1400" dirty="0">
                <a:latin typeface="汉仪雅酷黑 65W" panose="020B0604020202020204" charset="-122"/>
                <a:ea typeface="汉仪雅酷黑 65W" panose="020B0604020202020204" charset="-122"/>
              </a:rPr>
              <a:t>3306</a:t>
            </a:r>
            <a:r>
              <a:rPr lang="zh-CN" altLang="en-US" sz="1400" dirty="0">
                <a:latin typeface="汉仪雅酷黑 65W" panose="020B0604020202020204" charset="-122"/>
                <a:ea typeface="汉仪雅酷黑 65W" panose="020B0604020202020204" charset="-122"/>
              </a:rPr>
              <a:t>表示数据库的监听端口，</a:t>
            </a:r>
            <a:r>
              <a:rPr lang="en-US" altLang="zh-CN" sz="1400" dirty="0">
                <a:latin typeface="汉仪雅酷黑 65W" panose="020B0604020202020204" charset="-122"/>
                <a:ea typeface="汉仪雅酷黑 65W" panose="020B0604020202020204" charset="-122"/>
              </a:rPr>
              <a:t>database</a:t>
            </a:r>
            <a:r>
              <a:rPr lang="zh-CN" altLang="en-US" sz="1400" dirty="0">
                <a:latin typeface="汉仪雅酷黑 65W" panose="020B0604020202020204" charset="-122"/>
                <a:ea typeface="汉仪雅酷黑 65W" panose="020B0604020202020204" charset="-122"/>
              </a:rPr>
              <a:t>表示需要连接的数据库名称，</a:t>
            </a:r>
            <a:r>
              <a:rPr lang="en-US" altLang="zh-CN" sz="1400" dirty="0">
                <a:latin typeface="汉仪雅酷黑 65W" panose="020B0604020202020204" charset="-122"/>
                <a:ea typeface="汉仪雅酷黑 65W" panose="020B0604020202020204" charset="-122"/>
              </a:rPr>
              <a:t>root</a:t>
            </a:r>
            <a:r>
              <a:rPr lang="zh-CN" altLang="en-US" sz="1400" dirty="0">
                <a:latin typeface="汉仪雅酷黑 65W" panose="020B0604020202020204" charset="-122"/>
                <a:ea typeface="汉仪雅酷黑 65W" panose="020B0604020202020204" charset="-122"/>
              </a:rPr>
              <a:t>表示登录用户名，</a:t>
            </a:r>
            <a:r>
              <a:rPr lang="en-US" altLang="zh-CN" sz="1400" dirty="0">
                <a:latin typeface="汉仪雅酷黑 65W" panose="020B0604020202020204" charset="-122"/>
                <a:ea typeface="汉仪雅酷黑 65W" panose="020B0604020202020204" charset="-122"/>
              </a:rPr>
              <a:t>123</a:t>
            </a:r>
            <a:r>
              <a:rPr lang="zh-CN" altLang="en-US" sz="1400" dirty="0">
                <a:latin typeface="汉仪雅酷黑 65W" panose="020B0604020202020204" charset="-122"/>
                <a:ea typeface="汉仪雅酷黑 65W" panose="020B0604020202020204" charset="-122"/>
              </a:rPr>
              <a:t>表示登录密码。数据库会根据用户组的数据表查询用户的权限等级，不同用户组的用户的权限也不同。一个</a:t>
            </a:r>
            <a:r>
              <a:rPr lang="en-US" altLang="zh-CN" sz="1400" dirty="0">
                <a:latin typeface="汉仪雅酷黑 65W" panose="020B0604020202020204" charset="-122"/>
                <a:ea typeface="汉仪雅酷黑 65W" panose="020B0604020202020204" charset="-122"/>
              </a:rPr>
              <a:t>Java Web</a:t>
            </a:r>
            <a:r>
              <a:rPr lang="zh-CN" altLang="en-US" sz="1400" dirty="0">
                <a:latin typeface="汉仪雅酷黑 65W" panose="020B0604020202020204" charset="-122"/>
                <a:ea typeface="汉仪雅酷黑 65W" panose="020B0604020202020204" charset="-122"/>
              </a:rPr>
              <a:t>应用可与单个数据库有一个或多个连接，也可以与许多数据库进行连接。</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31617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247317"/>
          </a:xfrm>
          <a:prstGeom prst="rect">
            <a:avLst/>
          </a:prstGeom>
          <a:noFill/>
        </p:spPr>
        <p:txBody>
          <a:bodyPr wrap="square" rtlCol="0">
            <a:spAutoFit/>
          </a:bodyPr>
          <a:lstStyle/>
          <a:p>
            <a:pPr indent="313200" algn="just"/>
            <a:r>
              <a:rPr lang="en-US" altLang="zh-CN" dirty="0">
                <a:latin typeface="汉仪雅酷黑 65W" panose="020B0604020202020204" charset="-122"/>
                <a:ea typeface="汉仪雅酷黑 65W" panose="020B0604020202020204" charset="-122"/>
              </a:rPr>
              <a:t>5.</a:t>
            </a:r>
            <a:r>
              <a:rPr lang="zh-CN" altLang="en-US" dirty="0">
                <a:latin typeface="汉仪雅酷黑 65W" panose="020B0604020202020204" charset="-122"/>
                <a:ea typeface="汉仪雅酷黑 65W" panose="020B0604020202020204" charset="-122"/>
              </a:rPr>
              <a:t>创建</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语句对象</a:t>
            </a:r>
          </a:p>
          <a:p>
            <a:pPr indent="313200" algn="just"/>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应用是通过执行</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语句来对数据库执行操作的。</a:t>
            </a:r>
            <a:r>
              <a:rPr lang="en-US" altLang="zh-CN" dirty="0">
                <a:latin typeface="汉仪雅酷黑 65W" panose="020B0604020202020204" charset="-122"/>
                <a:ea typeface="汉仪雅酷黑 65W" panose="020B0604020202020204" charset="-122"/>
              </a:rPr>
              <a:t>Statement</a:t>
            </a:r>
            <a:r>
              <a:rPr lang="zh-CN" altLang="en-US" dirty="0">
                <a:latin typeface="汉仪雅酷黑 65W" panose="020B0604020202020204" charset="-122"/>
                <a:ea typeface="汉仪雅酷黑 65W" panose="020B0604020202020204" charset="-122"/>
              </a:rPr>
              <a:t>类用于在数据库连接对象上运行操作数据库的</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语句，并返回</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语句的执行结果。创建</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语句对象的代码：</a:t>
            </a:r>
            <a:r>
              <a:rPr lang="en-US" altLang="zh-CN" dirty="0">
                <a:latin typeface="汉仪雅酷黑 65W" panose="020B0604020202020204" charset="-122"/>
                <a:ea typeface="汉仪雅酷黑 65W" panose="020B0604020202020204" charset="-122"/>
              </a:rPr>
              <a:t>Statement </a:t>
            </a:r>
            <a:r>
              <a:rPr lang="en-US" altLang="zh-CN" dirty="0" err="1">
                <a:latin typeface="汉仪雅酷黑 65W" panose="020B0604020202020204" charset="-122"/>
                <a:ea typeface="汉仪雅酷黑 65W" panose="020B0604020202020204" charset="-122"/>
              </a:rPr>
              <a:t>stmt</a:t>
            </a:r>
            <a:r>
              <a:rPr lang="en-US" altLang="zh-CN" dirty="0">
                <a:latin typeface="汉仪雅酷黑 65W" panose="020B0604020202020204" charset="-122"/>
                <a:ea typeface="汉仪雅酷黑 65W" panose="020B0604020202020204" charset="-122"/>
              </a:rPr>
              <a:t>=</a:t>
            </a:r>
            <a:r>
              <a:rPr lang="en-US" altLang="zh-CN" dirty="0" err="1">
                <a:latin typeface="汉仪雅酷黑 65W" panose="020B0604020202020204" charset="-122"/>
                <a:ea typeface="汉仪雅酷黑 65W" panose="020B0604020202020204" charset="-122"/>
              </a:rPr>
              <a:t>con.createStatement</a:t>
            </a:r>
            <a:r>
              <a:rPr lang="en-US" altLang="zh-CN" dirty="0">
                <a:latin typeface="汉仪雅酷黑 65W" panose="020B0604020202020204" charset="-122"/>
                <a:ea typeface="汉仪雅酷黑 65W" panose="020B0604020202020204" charset="-122"/>
              </a:rPr>
              <a:t>();</a:t>
            </a:r>
          </a:p>
          <a:p>
            <a:pPr indent="313200" algn="just"/>
            <a:r>
              <a:rPr lang="en-US" altLang="zh-CN" dirty="0">
                <a:latin typeface="汉仪雅酷黑 65W" panose="020B0604020202020204" charset="-122"/>
                <a:ea typeface="汉仪雅酷黑 65W" panose="020B0604020202020204" charset="-122"/>
              </a:rPr>
              <a:t>6.</a:t>
            </a:r>
            <a:r>
              <a:rPr lang="zh-CN" altLang="en-US" dirty="0">
                <a:latin typeface="汉仪雅酷黑 65W" panose="020B0604020202020204" charset="-122"/>
                <a:ea typeface="汉仪雅酷黑 65W" panose="020B0604020202020204" charset="-122"/>
              </a:rPr>
              <a:t>编写</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开发者需要根据</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中的业务所需要使用的数据库功能，编写相应的</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语句。最常用的</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语句有如下几个：</a:t>
            </a:r>
          </a:p>
          <a:p>
            <a:pPr indent="313200" algn="just"/>
            <a:r>
              <a:rPr lang="zh-CN" altLang="en-US" dirty="0">
                <a:latin typeface="汉仪雅酷黑 65W" panose="020B0604020202020204" charset="-122"/>
                <a:ea typeface="汉仪雅酷黑 65W" panose="020B0604020202020204" charset="-122"/>
              </a:rPr>
              <a:t>①添加：</a:t>
            </a:r>
            <a:r>
              <a:rPr lang="en-US" altLang="zh-CN" dirty="0">
                <a:latin typeface="汉仪雅酷黑 65W" panose="020B0604020202020204" charset="-122"/>
                <a:ea typeface="汉仪雅酷黑 65W" panose="020B0604020202020204" charset="-122"/>
              </a:rPr>
              <a:t>insert</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②删除：</a:t>
            </a:r>
            <a:r>
              <a:rPr lang="en-US" altLang="zh-CN" dirty="0">
                <a:latin typeface="汉仪雅酷黑 65W" panose="020B0604020202020204" charset="-122"/>
                <a:ea typeface="汉仪雅酷黑 65W" panose="020B0604020202020204" charset="-122"/>
              </a:rPr>
              <a:t>delete</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③查询：</a:t>
            </a:r>
            <a:r>
              <a:rPr lang="en-US" altLang="zh-CN" dirty="0">
                <a:latin typeface="汉仪雅酷黑 65W" panose="020B0604020202020204" charset="-122"/>
                <a:ea typeface="汉仪雅酷黑 65W" panose="020B0604020202020204" charset="-122"/>
              </a:rPr>
              <a:t>select</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④修改：</a:t>
            </a:r>
            <a:r>
              <a:rPr lang="en-US" altLang="zh-CN" dirty="0">
                <a:latin typeface="汉仪雅酷黑 65W" panose="020B0604020202020204" charset="-122"/>
                <a:ea typeface="汉仪雅酷黑 65W" panose="020B0604020202020204" charset="-122"/>
              </a:rPr>
              <a:t>update</a:t>
            </a:r>
            <a:r>
              <a:rPr lang="zh-CN" altLang="en-US" dirty="0">
                <a:latin typeface="汉仪雅酷黑 65W" panose="020B0604020202020204" charset="-122"/>
                <a:ea typeface="汉仪雅酷黑 65W" panose="020B0604020202020204" charset="-122"/>
              </a:rPr>
              <a:t>语句。</a:t>
            </a:r>
          </a:p>
          <a:p>
            <a:pPr indent="313200" algn="just"/>
            <a:r>
              <a:rPr lang="zh-CN" altLang="en-US" dirty="0">
                <a:latin typeface="汉仪雅酷黑 65W" panose="020B0604020202020204" charset="-122"/>
                <a:ea typeface="汉仪雅酷黑 65W" panose="020B0604020202020204" charset="-122"/>
              </a:rPr>
              <a:t>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程序中，</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语句通常以字符串的形式出现。比如，定义一条查询语句代码的语法范例：</a:t>
            </a:r>
            <a:endParaRPr lang="en-US" altLang="zh-CN" dirty="0">
              <a:latin typeface="汉仪雅酷黑 65W" panose="020B0604020202020204" charset="-122"/>
              <a:ea typeface="汉仪雅酷黑 65W" panose="020B0604020202020204" charset="-122"/>
            </a:endParaRPr>
          </a:p>
          <a:p>
            <a:pPr indent="313200" algn="just"/>
            <a:r>
              <a:rPr lang="en-US" altLang="zh-CN" dirty="0">
                <a:latin typeface="汉仪雅酷黑 65W" panose="020B0604020202020204" charset="-122"/>
                <a:ea typeface="汉仪雅酷黑 65W" panose="020B0604020202020204" charset="-122"/>
              </a:rPr>
              <a:t>String </a:t>
            </a:r>
            <a:r>
              <a:rPr lang="en-US" altLang="zh-CN" dirty="0" err="1">
                <a:latin typeface="汉仪雅酷黑 65W" panose="020B0604020202020204" charset="-122"/>
                <a:ea typeface="汉仪雅酷黑 65W" panose="020B0604020202020204" charset="-122"/>
              </a:rPr>
              <a:t>sql</a:t>
            </a:r>
            <a:r>
              <a:rPr lang="en-US" altLang="zh-CN" dirty="0">
                <a:latin typeface="汉仪雅酷黑 65W" panose="020B0604020202020204" charset="-122"/>
                <a:ea typeface="汉仪雅酷黑 65W" panose="020B0604020202020204" charset="-122"/>
              </a:rPr>
              <a:t>="select * from </a:t>
            </a:r>
            <a:r>
              <a:rPr lang="en-US" altLang="zh-CN" dirty="0" err="1">
                <a:latin typeface="汉仪雅酷黑 65W" panose="020B0604020202020204" charset="-122"/>
                <a:ea typeface="汉仪雅酷黑 65W" panose="020B0604020202020204" charset="-122"/>
              </a:rPr>
              <a:t>usertable</a:t>
            </a:r>
            <a:r>
              <a:rPr lang="en-US" altLang="zh-CN" dirty="0">
                <a:latin typeface="汉仪雅酷黑 65W" panose="020B0604020202020204" charset="-122"/>
                <a:ea typeface="汉仪雅酷黑 65W" panose="020B0604020202020204" charset="-122"/>
              </a:rPr>
              <a:t>";</a:t>
            </a:r>
          </a:p>
          <a:p>
            <a:pPr indent="313200" algn="just"/>
            <a:r>
              <a:rPr lang="zh-CN" altLang="en-US" dirty="0">
                <a:latin typeface="汉仪雅酷黑 65W" panose="020B0604020202020204" charset="-122"/>
                <a:ea typeface="汉仪雅酷黑 65W" panose="020B0604020202020204" charset="-122"/>
              </a:rPr>
              <a:t>通过该语句可以查询出</a:t>
            </a:r>
            <a:r>
              <a:rPr lang="en-US" altLang="zh-CN" dirty="0" err="1">
                <a:latin typeface="汉仪雅酷黑 65W" panose="020B0604020202020204" charset="-122"/>
                <a:ea typeface="汉仪雅酷黑 65W" panose="020B0604020202020204" charset="-122"/>
              </a:rPr>
              <a:t>usertable</a:t>
            </a:r>
            <a:r>
              <a:rPr lang="zh-CN" altLang="en-US" dirty="0">
                <a:latin typeface="汉仪雅酷黑 65W" panose="020B0604020202020204" charset="-122"/>
                <a:ea typeface="汉仪雅酷黑 65W" panose="020B0604020202020204" charset="-122"/>
              </a:rPr>
              <a:t>表中的所有数据信息。</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36107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524315"/>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7.</a:t>
            </a:r>
            <a:r>
              <a:rPr lang="zh-CN" altLang="zh-CN" sz="1800" b="1" kern="100" dirty="0">
                <a:effectLst/>
                <a:latin typeface="汉仪雅酷黑 65W" panose="020B0604020202020204" charset="-122"/>
                <a:ea typeface="汉仪雅酷黑 65W" panose="020B0604020202020204" charset="-122"/>
              </a:rPr>
              <a:t>执行</a:t>
            </a:r>
            <a:r>
              <a:rPr lang="en-US" altLang="zh-CN" sz="1800" b="1" kern="100" dirty="0">
                <a:effectLst/>
                <a:latin typeface="汉仪雅酷黑 65W" panose="020B0604020202020204" charset="-122"/>
                <a:ea typeface="汉仪雅酷黑 65W" panose="020B0604020202020204" charset="-122"/>
              </a:rPr>
              <a:t>SQL</a:t>
            </a:r>
            <a:r>
              <a:rPr lang="zh-CN" altLang="zh-CN" sz="1800" b="1" kern="100" dirty="0">
                <a:effectLst/>
                <a:latin typeface="汉仪雅酷黑 65W" panose="020B0604020202020204" charset="-122"/>
                <a:ea typeface="汉仪雅酷黑 65W" panose="020B0604020202020204" charset="-122"/>
              </a:rPr>
              <a:t>语句</a:t>
            </a:r>
            <a:endParaRPr lang="zh-CN"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zh-CN" sz="1800" kern="100" dirty="0">
                <a:effectLst/>
                <a:latin typeface="汉仪雅酷黑 65W" panose="020B0604020202020204" charset="-122"/>
                <a:ea typeface="汉仪雅酷黑 65W" panose="020B0604020202020204" charset="-122"/>
              </a:rPr>
              <a:t>使用前面的语句创建</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语句对象（</a:t>
            </a:r>
            <a:r>
              <a:rPr lang="en-US" altLang="zh-CN" sz="1800" kern="100" dirty="0">
                <a:effectLst/>
                <a:latin typeface="汉仪雅酷黑 65W" panose="020B0604020202020204" charset="-122"/>
                <a:ea typeface="汉仪雅酷黑 65W" panose="020B0604020202020204" charset="-122"/>
              </a:rPr>
              <a:t>Statement</a:t>
            </a:r>
            <a:r>
              <a:rPr lang="zh-CN" altLang="zh-CN" sz="1800" kern="100" dirty="0">
                <a:effectLst/>
                <a:latin typeface="汉仪雅酷黑 65W" panose="020B0604020202020204" charset="-122"/>
                <a:ea typeface="汉仪雅酷黑 65W" panose="020B0604020202020204" charset="-122"/>
              </a:rPr>
              <a:t>对象）来执行</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a:t>
            </a:r>
            <a:r>
              <a:rPr lang="en-US" altLang="zh-CN" sz="1800" kern="100" dirty="0">
                <a:effectLst/>
                <a:latin typeface="汉仪雅酷黑 65W" panose="020B0604020202020204" charset="-122"/>
                <a:ea typeface="汉仪雅酷黑 65W" panose="020B0604020202020204" charset="-122"/>
              </a:rPr>
              <a:t>Statement</a:t>
            </a:r>
            <a:r>
              <a:rPr lang="zh-CN" altLang="zh-CN" sz="1800" kern="100" dirty="0">
                <a:effectLst/>
                <a:latin typeface="汉仪雅酷黑 65W" panose="020B0604020202020204" charset="-122"/>
                <a:ea typeface="汉仪雅酷黑 65W" panose="020B0604020202020204" charset="-122"/>
              </a:rPr>
              <a:t>对象提供了多个执行</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语句的方法。其中经常被使用的执行</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语句的方法如下：</a:t>
            </a: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800" kern="100" dirty="0" err="1">
                <a:effectLst/>
                <a:latin typeface="汉仪雅酷黑 65W" panose="020B0604020202020204" charset="-122"/>
                <a:ea typeface="汉仪雅酷黑 65W" panose="020B0604020202020204" charset="-122"/>
              </a:rPr>
              <a:t>executeQuery</a:t>
            </a:r>
            <a:r>
              <a:rPr lang="en-US" altLang="zh-CN" sz="1800" kern="100" dirty="0">
                <a:effectLst/>
                <a:latin typeface="汉仪雅酷黑 65W" panose="020B0604020202020204" charset="-122"/>
                <a:ea typeface="汉仪雅酷黑 65W" panose="020B0604020202020204" charset="-122"/>
              </a:rPr>
              <a:t>(String </a:t>
            </a:r>
            <a:r>
              <a:rPr lang="en-US" altLang="zh-CN" sz="1800" kern="100" dirty="0" err="1">
                <a:effectLst/>
                <a:latin typeface="汉仪雅酷黑 65W" panose="020B0604020202020204" charset="-122"/>
                <a:ea typeface="汉仪雅酷黑 65W" panose="020B0604020202020204" charset="-122"/>
              </a:rPr>
              <a:t>sql</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：主要用于执行有结果集返回的</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语句。如</a:t>
            </a:r>
            <a:r>
              <a:rPr lang="en-US" altLang="zh-CN" sz="1800" kern="100" dirty="0">
                <a:effectLst/>
                <a:latin typeface="汉仪雅酷黑 65W" panose="020B0604020202020204" charset="-122"/>
                <a:ea typeface="汉仪雅酷黑 65W" panose="020B0604020202020204" charset="-122"/>
              </a:rPr>
              <a:t>select</a:t>
            </a:r>
            <a:r>
              <a:rPr lang="zh-CN" altLang="zh-CN" sz="1800" kern="100" dirty="0">
                <a:effectLst/>
                <a:latin typeface="汉仪雅酷黑 65W" panose="020B0604020202020204" charset="-122"/>
                <a:ea typeface="汉仪雅酷黑 65W" panose="020B0604020202020204" charset="-122"/>
              </a:rPr>
              <a:t>语句。</a:t>
            </a: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800" kern="100" dirty="0" err="1">
                <a:effectLst/>
                <a:latin typeface="汉仪雅酷黑 65W" panose="020B0604020202020204" charset="-122"/>
                <a:ea typeface="汉仪雅酷黑 65W" panose="020B0604020202020204" charset="-122"/>
              </a:rPr>
              <a:t>executeUpdate</a:t>
            </a:r>
            <a:r>
              <a:rPr lang="en-US" altLang="zh-CN" sz="1800" kern="100" dirty="0">
                <a:effectLst/>
                <a:latin typeface="汉仪雅酷黑 65W" panose="020B0604020202020204" charset="-122"/>
                <a:ea typeface="汉仪雅酷黑 65W" panose="020B0604020202020204" charset="-122"/>
              </a:rPr>
              <a:t>(String </a:t>
            </a:r>
            <a:r>
              <a:rPr lang="en-US" altLang="zh-CN" sz="1800" kern="100" dirty="0" err="1">
                <a:effectLst/>
                <a:latin typeface="汉仪雅酷黑 65W" panose="020B0604020202020204" charset="-122"/>
                <a:ea typeface="汉仪雅酷黑 65W" panose="020B0604020202020204" charset="-122"/>
              </a:rPr>
              <a:t>sql</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：主要用于执行没有结果集返回的</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语句。如</a:t>
            </a:r>
            <a:r>
              <a:rPr lang="en-US" altLang="zh-CN" sz="1800" kern="100" dirty="0">
                <a:effectLst/>
                <a:latin typeface="汉仪雅酷黑 65W" panose="020B0604020202020204" charset="-122"/>
                <a:ea typeface="汉仪雅酷黑 65W" panose="020B0604020202020204" charset="-122"/>
              </a:rPr>
              <a:t>insert</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delete</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update</a:t>
            </a:r>
            <a:r>
              <a:rPr lang="zh-CN" altLang="zh-CN" sz="1800" kern="100" dirty="0">
                <a:effectLst/>
                <a:latin typeface="汉仪雅酷黑 65W" panose="020B0604020202020204" charset="-122"/>
                <a:ea typeface="汉仪雅酷黑 65W" panose="020B0604020202020204" charset="-122"/>
              </a:rPr>
              <a:t>语句。</a:t>
            </a: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zh-CN" sz="1800" kern="100" dirty="0">
                <a:effectLst/>
                <a:latin typeface="汉仪雅酷黑 65W" panose="020B0604020202020204" charset="-122"/>
                <a:ea typeface="汉仪雅酷黑 65W" panose="020B0604020202020204" charset="-122"/>
              </a:rPr>
              <a:t>比如，在</a:t>
            </a:r>
            <a:r>
              <a:rPr lang="en-US" altLang="zh-CN" sz="1800" kern="100" dirty="0">
                <a:effectLst/>
                <a:latin typeface="汉仪雅酷黑 65W" panose="020B0604020202020204" charset="-122"/>
                <a:ea typeface="汉仪雅酷黑 65W" panose="020B0604020202020204" charset="-122"/>
              </a:rPr>
              <a:t>Java Web</a:t>
            </a:r>
            <a:r>
              <a:rPr lang="zh-CN" altLang="zh-CN" sz="1800" kern="100" dirty="0">
                <a:effectLst/>
                <a:latin typeface="汉仪雅酷黑 65W" panose="020B0604020202020204" charset="-122"/>
                <a:ea typeface="汉仪雅酷黑 65W" panose="020B0604020202020204" charset="-122"/>
              </a:rPr>
              <a:t>应用的程序中可使用下面的代码来执行上述查询语句（在</a:t>
            </a:r>
            <a:r>
              <a:rPr lang="en-US" altLang="zh-CN" sz="1800" kern="100" dirty="0" err="1">
                <a:effectLst/>
                <a:latin typeface="汉仪雅酷黑 65W" panose="020B0604020202020204" charset="-122"/>
                <a:ea typeface="汉仪雅酷黑 65W" panose="020B0604020202020204" charset="-122"/>
              </a:rPr>
              <a:t>usertable</a:t>
            </a:r>
            <a:r>
              <a:rPr lang="zh-CN" altLang="zh-CN" sz="1800" kern="100" dirty="0">
                <a:effectLst/>
                <a:latin typeface="汉仪雅酷黑 65W" panose="020B0604020202020204" charset="-122"/>
                <a:ea typeface="汉仪雅酷黑 65W" panose="020B0604020202020204" charset="-122"/>
              </a:rPr>
              <a:t>表中的查询出所有数据信息）：</a:t>
            </a:r>
            <a:r>
              <a:rPr lang="en-US" altLang="zh-CN" sz="1800" kern="100" dirty="0" err="1">
                <a:effectLst/>
                <a:latin typeface="汉仪雅酷黑 65W" panose="020B0604020202020204" charset="-122"/>
                <a:ea typeface="汉仪雅酷黑 65W" panose="020B0604020202020204" charset="-122"/>
              </a:rPr>
              <a:t>ResultSet</a:t>
            </a:r>
            <a:r>
              <a:rPr lang="en-US" altLang="zh-CN" sz="1800" kern="100" dirty="0">
                <a:effectLst/>
                <a:latin typeface="汉仪雅酷黑 65W" panose="020B0604020202020204" charset="-122"/>
                <a:ea typeface="汉仪雅酷黑 65W" panose="020B0604020202020204" charset="-122"/>
              </a:rPr>
              <a:t> </a:t>
            </a:r>
            <a:r>
              <a:rPr lang="en-US" altLang="zh-CN" sz="1800" kern="100" dirty="0" err="1">
                <a:effectLst/>
                <a:latin typeface="汉仪雅酷黑 65W" panose="020B0604020202020204" charset="-122"/>
                <a:ea typeface="汉仪雅酷黑 65W" panose="020B0604020202020204" charset="-122"/>
              </a:rPr>
              <a:t>rst</a:t>
            </a:r>
            <a:r>
              <a:rPr lang="en-US" altLang="zh-CN" sz="1800" kern="100" dirty="0">
                <a:effectLst/>
                <a:latin typeface="汉仪雅酷黑 65W" panose="020B0604020202020204" charset="-122"/>
                <a:ea typeface="汉仪雅酷黑 65W" panose="020B0604020202020204" charset="-122"/>
              </a:rPr>
              <a:t> = </a:t>
            </a:r>
            <a:r>
              <a:rPr lang="en-US" altLang="zh-CN" sz="1800" kern="100" dirty="0" err="1">
                <a:effectLst/>
                <a:latin typeface="汉仪雅酷黑 65W" panose="020B0604020202020204" charset="-122"/>
                <a:ea typeface="汉仪雅酷黑 65W" panose="020B0604020202020204" charset="-122"/>
              </a:rPr>
              <a:t>stmt.execute</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sql</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zh-CN" sz="1800" kern="100" dirty="0">
                <a:effectLst/>
                <a:latin typeface="汉仪雅酷黑 65W" panose="020B0604020202020204" charset="-122"/>
                <a:ea typeface="汉仪雅酷黑 65W" panose="020B0604020202020204" charset="-122"/>
              </a:rPr>
              <a:t>由于该</a:t>
            </a:r>
            <a:r>
              <a:rPr lang="en-US" altLang="zh-CN" sz="1800" kern="100" dirty="0">
                <a:effectLst/>
                <a:latin typeface="汉仪雅酷黑 65W" panose="020B0604020202020204" charset="-122"/>
                <a:ea typeface="汉仪雅酷黑 65W" panose="020B0604020202020204" charset="-122"/>
              </a:rPr>
              <a:t>SQL</a:t>
            </a:r>
            <a:r>
              <a:rPr lang="zh-CN" altLang="zh-CN" sz="1800" kern="100" dirty="0">
                <a:effectLst/>
                <a:latin typeface="汉仪雅酷黑 65W" panose="020B0604020202020204" charset="-122"/>
                <a:ea typeface="汉仪雅酷黑 65W" panose="020B0604020202020204" charset="-122"/>
              </a:rPr>
              <a:t>语句的执行有结果集返回。因此需要创建</a:t>
            </a:r>
            <a:r>
              <a:rPr lang="en-US" altLang="zh-CN" sz="1800" kern="100" dirty="0" err="1">
                <a:effectLst/>
                <a:latin typeface="汉仪雅酷黑 65W" panose="020B0604020202020204" charset="-122"/>
                <a:ea typeface="汉仪雅酷黑 65W" panose="020B0604020202020204" charset="-122"/>
              </a:rPr>
              <a:t>ResultSet</a:t>
            </a:r>
            <a:r>
              <a:rPr lang="zh-CN" altLang="zh-CN" sz="1800" kern="100" dirty="0">
                <a:effectLst/>
                <a:latin typeface="汉仪雅酷黑 65W" panose="020B0604020202020204" charset="-122"/>
                <a:ea typeface="汉仪雅酷黑 65W" panose="020B0604020202020204" charset="-122"/>
              </a:rPr>
              <a:t>类的对象来接收这个结果集并通过该对象对结果集</a:t>
            </a:r>
            <a:r>
              <a:rPr lang="en-US" altLang="zh-CN" sz="1800" kern="100" dirty="0">
                <a:effectLst/>
                <a:latin typeface="汉仪雅酷黑 65W" panose="020B0604020202020204" charset="-122"/>
                <a:ea typeface="汉仪雅酷黑 65W" panose="020B0604020202020204" charset="-122"/>
              </a:rPr>
              <a:t>做</a:t>
            </a:r>
            <a:r>
              <a:rPr lang="zh-CN" altLang="zh-CN" sz="1800" kern="100" dirty="0">
                <a:effectLst/>
                <a:latin typeface="汉仪雅酷黑 65W" panose="020B0604020202020204" charset="-122"/>
                <a:ea typeface="汉仪雅酷黑 65W" panose="020B0604020202020204" charset="-122"/>
              </a:rPr>
              <a:t>后续处理。</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827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308872"/>
          </a:xfrm>
          <a:prstGeom prst="rect">
            <a:avLst/>
          </a:prstGeom>
          <a:noFill/>
        </p:spPr>
        <p:txBody>
          <a:bodyPr wrap="square" rtlCol="0">
            <a:spAutoFit/>
          </a:bodyPr>
          <a:lstStyle/>
          <a:p>
            <a:pPr indent="267970" algn="just"/>
            <a:r>
              <a:rPr lang="en-US" altLang="zh-CN" sz="1600" b="1" kern="100" dirty="0">
                <a:effectLst/>
                <a:latin typeface="汉仪雅酷黑 65W" panose="020B0604020202020204" charset="-122"/>
                <a:ea typeface="汉仪雅酷黑 65W" panose="020B0604020202020204" charset="-122"/>
              </a:rPr>
              <a:t>8.</a:t>
            </a:r>
            <a:r>
              <a:rPr lang="zh-CN" altLang="zh-CN" sz="1600" b="1" kern="100" dirty="0">
                <a:effectLst/>
                <a:latin typeface="汉仪雅酷黑 65W" panose="020B0604020202020204" charset="-122"/>
                <a:ea typeface="汉仪雅酷黑 65W" panose="020B0604020202020204" charset="-122"/>
              </a:rPr>
              <a:t>处理在</a:t>
            </a:r>
            <a:r>
              <a:rPr lang="en-US" altLang="zh-CN" sz="1600" b="1" kern="100" dirty="0">
                <a:effectLst/>
                <a:latin typeface="汉仪雅酷黑 65W" panose="020B0604020202020204" charset="-122"/>
                <a:ea typeface="汉仪雅酷黑 65W" panose="020B0604020202020204" charset="-122"/>
              </a:rPr>
              <a:t>SQL</a:t>
            </a:r>
            <a:r>
              <a:rPr lang="zh-CN" altLang="zh-CN" sz="1600" b="1" kern="100" dirty="0">
                <a:effectLst/>
                <a:latin typeface="汉仪雅酷黑 65W" panose="020B0604020202020204" charset="-122"/>
                <a:ea typeface="汉仪雅酷黑 65W" panose="020B0604020202020204" charset="-122"/>
              </a:rPr>
              <a:t>语句执行后得到的结果集</a:t>
            </a:r>
            <a:endParaRPr lang="zh-CN" altLang="zh-CN" sz="16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zh-CN" sz="1600" kern="100" dirty="0">
                <a:effectLst/>
                <a:latin typeface="汉仪雅酷黑 65W" panose="020B0604020202020204" charset="-122"/>
                <a:ea typeface="汉仪雅酷黑 65W" panose="020B0604020202020204" charset="-122"/>
              </a:rPr>
              <a:t>如果前面执行的</a:t>
            </a:r>
            <a:r>
              <a:rPr lang="en-US" altLang="zh-CN" sz="1600" kern="100" dirty="0">
                <a:effectLst/>
                <a:latin typeface="汉仪雅酷黑 65W" panose="020B0604020202020204" charset="-122"/>
                <a:ea typeface="汉仪雅酷黑 65W" panose="020B0604020202020204" charset="-122"/>
              </a:rPr>
              <a:t>SQL</a:t>
            </a:r>
            <a:r>
              <a:rPr lang="zh-CN" altLang="zh-CN" sz="1600" kern="100" dirty="0">
                <a:effectLst/>
                <a:latin typeface="汉仪雅酷黑 65W" panose="020B0604020202020204" charset="-122"/>
                <a:ea typeface="汉仪雅酷黑 65W" panose="020B0604020202020204" charset="-122"/>
              </a:rPr>
              <a:t>语句是</a:t>
            </a:r>
            <a:r>
              <a:rPr lang="en-US" altLang="zh-CN" sz="1600" kern="100" dirty="0">
                <a:effectLst/>
                <a:latin typeface="汉仪雅酷黑 65W" panose="020B0604020202020204" charset="-122"/>
                <a:ea typeface="汉仪雅酷黑 65W" panose="020B0604020202020204" charset="-122"/>
              </a:rPr>
              <a:t>insert</a:t>
            </a:r>
            <a:r>
              <a:rPr lang="zh-CN" altLang="zh-CN" sz="1600" kern="100" dirty="0">
                <a:effectLst/>
                <a:latin typeface="汉仪雅酷黑 65W" panose="020B0604020202020204" charset="-122"/>
                <a:ea typeface="汉仪雅酷黑 65W" panose="020B0604020202020204" charset="-122"/>
              </a:rPr>
              <a:t>、</a:t>
            </a:r>
            <a:r>
              <a:rPr lang="en-US" altLang="zh-CN" sz="1600" kern="100" dirty="0">
                <a:effectLst/>
                <a:latin typeface="汉仪雅酷黑 65W" panose="020B0604020202020204" charset="-122"/>
                <a:ea typeface="汉仪雅酷黑 65W" panose="020B0604020202020204" charset="-122"/>
              </a:rPr>
              <a:t>delete</a:t>
            </a:r>
            <a:r>
              <a:rPr lang="zh-CN" altLang="zh-CN" sz="1600" kern="100" dirty="0">
                <a:effectLst/>
                <a:latin typeface="汉仪雅酷黑 65W" panose="020B0604020202020204" charset="-122"/>
                <a:ea typeface="汉仪雅酷黑 65W" panose="020B0604020202020204" charset="-122"/>
              </a:rPr>
              <a:t>、</a:t>
            </a:r>
            <a:r>
              <a:rPr lang="en-US" altLang="zh-CN" sz="1600" kern="100" dirty="0">
                <a:effectLst/>
                <a:latin typeface="汉仪雅酷黑 65W" panose="020B0604020202020204" charset="-122"/>
                <a:ea typeface="汉仪雅酷黑 65W" panose="020B0604020202020204" charset="-122"/>
              </a:rPr>
              <a:t>update</a:t>
            </a:r>
            <a:r>
              <a:rPr lang="zh-CN" altLang="zh-CN" sz="1600" kern="100" dirty="0">
                <a:effectLst/>
                <a:latin typeface="汉仪雅酷黑 65W" panose="020B0604020202020204" charset="-122"/>
                <a:ea typeface="汉仪雅酷黑 65W" panose="020B0604020202020204" charset="-122"/>
              </a:rPr>
              <a:t>语句，则不需要处理查询结果。如果前面执行的</a:t>
            </a:r>
            <a:r>
              <a:rPr lang="en-US" altLang="zh-CN" sz="1600" kern="100" dirty="0">
                <a:effectLst/>
                <a:latin typeface="汉仪雅酷黑 65W" panose="020B0604020202020204" charset="-122"/>
                <a:ea typeface="汉仪雅酷黑 65W" panose="020B0604020202020204" charset="-122"/>
              </a:rPr>
              <a:t>SQL</a:t>
            </a:r>
            <a:r>
              <a:rPr lang="zh-CN" altLang="zh-CN" sz="1600" kern="100" dirty="0">
                <a:effectLst/>
                <a:latin typeface="汉仪雅酷黑 65W" panose="020B0604020202020204" charset="-122"/>
                <a:ea typeface="汉仪雅酷黑 65W" panose="020B0604020202020204" charset="-122"/>
              </a:rPr>
              <a:t>语句是</a:t>
            </a:r>
            <a:r>
              <a:rPr lang="en-US" altLang="zh-CN" sz="1600" kern="100" dirty="0">
                <a:effectLst/>
                <a:latin typeface="汉仪雅酷黑 65W" panose="020B0604020202020204" charset="-122"/>
                <a:ea typeface="汉仪雅酷黑 65W" panose="020B0604020202020204" charset="-122"/>
              </a:rPr>
              <a:t>select</a:t>
            </a:r>
            <a:r>
              <a:rPr lang="zh-CN" altLang="zh-CN" sz="1600" kern="100" dirty="0">
                <a:effectLst/>
                <a:latin typeface="汉仪雅酷黑 65W" panose="020B0604020202020204" charset="-122"/>
                <a:ea typeface="汉仪雅酷黑 65W" panose="020B0604020202020204" charset="-122"/>
              </a:rPr>
              <a:t>查询语句，就需要对返回的结果集进行数据处理，使得结果集中的数据被封装到新的对象中。</a:t>
            </a:r>
          </a:p>
          <a:p>
            <a:pPr marR="15875" indent="266700" algn="just">
              <a:tabLst>
                <a:tab pos="-1714500" algn="l"/>
              </a:tabLst>
            </a:pPr>
            <a:r>
              <a:rPr lang="zh-CN" altLang="zh-CN" sz="1600" kern="100" dirty="0">
                <a:effectLst/>
                <a:latin typeface="汉仪雅酷黑 65W" panose="020B0604020202020204" charset="-122"/>
                <a:ea typeface="汉仪雅酷黑 65W" panose="020B0604020202020204" charset="-122"/>
              </a:rPr>
              <a:t>处理结果集的过程即对结果集的遍历过程。可以使用结果集</a:t>
            </a:r>
            <a:r>
              <a:rPr lang="en-US" altLang="zh-CN" sz="1600" kern="100" dirty="0" err="1">
                <a:effectLst/>
                <a:latin typeface="汉仪雅酷黑 65W" panose="020B0604020202020204" charset="-122"/>
                <a:ea typeface="汉仪雅酷黑 65W" panose="020B0604020202020204" charset="-122"/>
              </a:rPr>
              <a:t>ResultSet</a:t>
            </a:r>
            <a:r>
              <a:rPr lang="zh-CN" altLang="zh-CN" sz="1600" kern="100" dirty="0">
                <a:effectLst/>
                <a:latin typeface="汉仪雅酷黑 65W" panose="020B0604020202020204" charset="-122"/>
                <a:ea typeface="汉仪雅酷黑 65W" panose="020B0604020202020204" charset="-122"/>
              </a:rPr>
              <a:t>对象的</a:t>
            </a:r>
            <a:r>
              <a:rPr lang="en-US" altLang="zh-CN" sz="1600" kern="100" dirty="0">
                <a:effectLst/>
                <a:latin typeface="汉仪雅酷黑 65W" panose="020B0604020202020204" charset="-122"/>
                <a:ea typeface="汉仪雅酷黑 65W" panose="020B0604020202020204" charset="-122"/>
              </a:rPr>
              <a:t>next()</a:t>
            </a:r>
            <a:r>
              <a:rPr lang="zh-CN" altLang="zh-CN" sz="1600" kern="100" dirty="0">
                <a:effectLst/>
                <a:latin typeface="汉仪雅酷黑 65W" panose="020B0604020202020204" charset="-122"/>
                <a:ea typeface="汉仪雅酷黑 65W" panose="020B0604020202020204" charset="-122"/>
              </a:rPr>
              <a:t>方法对行进行遍历。当需要获取结果集中某一列的数据时，需要使用结果集</a:t>
            </a:r>
            <a:r>
              <a:rPr lang="en-US" altLang="zh-CN" sz="1600" kern="100" dirty="0" err="1">
                <a:effectLst/>
                <a:latin typeface="汉仪雅酷黑 65W" panose="020B0604020202020204" charset="-122"/>
                <a:ea typeface="汉仪雅酷黑 65W" panose="020B0604020202020204" charset="-122"/>
              </a:rPr>
              <a:t>ResultSet</a:t>
            </a:r>
            <a:r>
              <a:rPr lang="zh-CN" altLang="zh-CN" sz="1600" kern="100" dirty="0">
                <a:effectLst/>
                <a:latin typeface="汉仪雅酷黑 65W" panose="020B0604020202020204" charset="-122"/>
                <a:ea typeface="汉仪雅酷黑 65W" panose="020B0604020202020204" charset="-122"/>
              </a:rPr>
              <a:t>对象的</a:t>
            </a:r>
            <a:r>
              <a:rPr lang="en-US" altLang="zh-CN" sz="1600" kern="100" dirty="0" err="1">
                <a:effectLst/>
                <a:latin typeface="汉仪雅酷黑 65W" panose="020B0604020202020204" charset="-122"/>
                <a:ea typeface="汉仪雅酷黑 65W" panose="020B0604020202020204" charset="-122"/>
              </a:rPr>
              <a:t>getXXX</a:t>
            </a:r>
            <a:r>
              <a:rPr lang="en-US" altLang="zh-CN" sz="1600" kern="100" dirty="0">
                <a:effectLst/>
                <a:latin typeface="汉仪雅酷黑 65W" panose="020B0604020202020204" charset="-122"/>
                <a:ea typeface="汉仪雅酷黑 65W" panose="020B0604020202020204" charset="-122"/>
              </a:rPr>
              <a:t>()</a:t>
            </a:r>
            <a:r>
              <a:rPr lang="zh-CN" altLang="zh-CN" sz="1600" kern="100" dirty="0">
                <a:effectLst/>
                <a:latin typeface="汉仪雅酷黑 65W" panose="020B0604020202020204" charset="-122"/>
                <a:ea typeface="汉仪雅酷黑 65W" panose="020B0604020202020204" charset="-122"/>
              </a:rPr>
              <a:t>方法。比如使用</a:t>
            </a:r>
            <a:r>
              <a:rPr lang="en-US" altLang="zh-CN" sz="1600" kern="100" dirty="0" err="1">
                <a:effectLst/>
                <a:latin typeface="汉仪雅酷黑 65W" panose="020B0604020202020204" charset="-122"/>
                <a:ea typeface="汉仪雅酷黑 65W" panose="020B0604020202020204" charset="-122"/>
              </a:rPr>
              <a:t>getInt</a:t>
            </a:r>
            <a:r>
              <a:rPr lang="en-US" altLang="zh-CN" sz="1600" kern="100" dirty="0">
                <a:effectLst/>
                <a:latin typeface="汉仪雅酷黑 65W" panose="020B0604020202020204" charset="-122"/>
                <a:ea typeface="汉仪雅酷黑 65W" panose="020B0604020202020204" charset="-122"/>
              </a:rPr>
              <a:t>()</a:t>
            </a:r>
            <a:r>
              <a:rPr lang="zh-CN" altLang="zh-CN" sz="1600" kern="100" dirty="0">
                <a:effectLst/>
                <a:latin typeface="汉仪雅酷黑 65W" panose="020B0604020202020204" charset="-122"/>
                <a:ea typeface="汉仪雅酷黑 65W" panose="020B0604020202020204" charset="-122"/>
              </a:rPr>
              <a:t>方法可以获取整型字段的值，使用</a:t>
            </a:r>
            <a:r>
              <a:rPr lang="en-US" altLang="zh-CN" sz="1600" kern="100" dirty="0" err="1">
                <a:effectLst/>
                <a:latin typeface="汉仪雅酷黑 65W" panose="020B0604020202020204" charset="-122"/>
                <a:ea typeface="汉仪雅酷黑 65W" panose="020B0604020202020204" charset="-122"/>
              </a:rPr>
              <a:t>getString</a:t>
            </a:r>
            <a:r>
              <a:rPr lang="en-US" altLang="zh-CN" sz="1600" kern="100" dirty="0">
                <a:effectLst/>
                <a:latin typeface="汉仪雅酷黑 65W" panose="020B0604020202020204" charset="-122"/>
                <a:ea typeface="汉仪雅酷黑 65W" panose="020B0604020202020204" charset="-122"/>
              </a:rPr>
              <a:t>()</a:t>
            </a:r>
            <a:r>
              <a:rPr lang="zh-CN" altLang="zh-CN" sz="1600" kern="100" dirty="0">
                <a:effectLst/>
                <a:latin typeface="汉仪雅酷黑 65W" panose="020B0604020202020204" charset="-122"/>
                <a:ea typeface="汉仪雅酷黑 65W" panose="020B0604020202020204" charset="-122"/>
              </a:rPr>
              <a:t>方法可以获取字符型字段的值。例如，要以字符串的形式获取第</a:t>
            </a:r>
            <a:r>
              <a:rPr lang="en-US" altLang="zh-CN" sz="1600" kern="100" dirty="0">
                <a:effectLst/>
                <a:latin typeface="汉仪雅酷黑 65W" panose="020B0604020202020204" charset="-122"/>
                <a:ea typeface="汉仪雅酷黑 65W" panose="020B0604020202020204" charset="-122"/>
              </a:rPr>
              <a:t>1</a:t>
            </a:r>
            <a:r>
              <a:rPr lang="zh-CN" altLang="zh-CN" sz="1600" kern="100" dirty="0">
                <a:effectLst/>
                <a:latin typeface="汉仪雅酷黑 65W" panose="020B0604020202020204" charset="-122"/>
                <a:ea typeface="汉仪雅酷黑 65W" panose="020B0604020202020204" charset="-122"/>
              </a:rPr>
              <a:t>列数据，可使用下面的代码：</a:t>
            </a:r>
          </a:p>
          <a:p>
            <a:pPr marR="15875" indent="266700" algn="just">
              <a:tabLst>
                <a:tab pos="-1714500" algn="l"/>
              </a:tabLst>
            </a:pPr>
            <a:r>
              <a:rPr lang="en-US" altLang="zh-CN" sz="1600" kern="100" dirty="0">
                <a:effectLst/>
                <a:latin typeface="汉仪雅酷黑 65W" panose="020B0604020202020204" charset="-122"/>
                <a:ea typeface="汉仪雅酷黑 65W" panose="020B0604020202020204" charset="-122"/>
              </a:rPr>
              <a:t>String </a:t>
            </a:r>
            <a:r>
              <a:rPr lang="en-US" altLang="zh-CN" sz="1600" kern="100" dirty="0" err="1">
                <a:effectLst/>
                <a:latin typeface="汉仪雅酷黑 65W" panose="020B0604020202020204" charset="-122"/>
                <a:ea typeface="汉仪雅酷黑 65W" panose="020B0604020202020204" charset="-122"/>
              </a:rPr>
              <a:t>userid</a:t>
            </a:r>
            <a:r>
              <a:rPr lang="en-US" altLang="zh-CN" sz="1600" kern="100" dirty="0">
                <a:effectLst/>
                <a:latin typeface="汉仪雅酷黑 65W" panose="020B0604020202020204" charset="-122"/>
                <a:ea typeface="汉仪雅酷黑 65W" panose="020B0604020202020204" charset="-122"/>
              </a:rPr>
              <a:t> = </a:t>
            </a:r>
            <a:r>
              <a:rPr lang="en-US" altLang="zh-CN" sz="1600" kern="100" dirty="0" err="1">
                <a:effectLst/>
                <a:latin typeface="汉仪雅酷黑 65W" panose="020B0604020202020204" charset="-122"/>
                <a:ea typeface="汉仪雅酷黑 65W" panose="020B0604020202020204" charset="-122"/>
              </a:rPr>
              <a:t>rst.getString</a:t>
            </a:r>
            <a:r>
              <a:rPr lang="en-US" altLang="zh-CN" sz="1600" kern="100" dirty="0">
                <a:effectLst/>
                <a:latin typeface="汉仪雅酷黑 65W" panose="020B0604020202020204" charset="-122"/>
                <a:ea typeface="汉仪雅酷黑 65W" panose="020B0604020202020204" charset="-122"/>
              </a:rPr>
              <a:t>(1);</a:t>
            </a:r>
          </a:p>
          <a:p>
            <a:pPr indent="267970" algn="just"/>
            <a:endParaRPr lang="en-US" altLang="zh-CN" sz="1600" b="1" kern="100" dirty="0">
              <a:effectLst/>
              <a:latin typeface="汉仪雅酷黑 65W" panose="020B0604020202020204" charset="-122"/>
              <a:ea typeface="汉仪雅酷黑 65W" panose="020B0604020202020204" charset="-122"/>
            </a:endParaRPr>
          </a:p>
          <a:p>
            <a:pPr indent="267970" algn="just"/>
            <a:r>
              <a:rPr lang="en-US" altLang="zh-CN" sz="1600" b="1" kern="100" dirty="0">
                <a:effectLst/>
                <a:latin typeface="汉仪雅酷黑 65W" panose="020B0604020202020204" charset="-122"/>
                <a:ea typeface="汉仪雅酷黑 65W" panose="020B0604020202020204" charset="-122"/>
              </a:rPr>
              <a:t>9.</a:t>
            </a:r>
            <a:r>
              <a:rPr lang="zh-CN" altLang="zh-CN" sz="1600" b="1" kern="100" dirty="0">
                <a:effectLst/>
                <a:latin typeface="汉仪雅酷黑 65W" panose="020B0604020202020204" charset="-122"/>
                <a:ea typeface="汉仪雅酷黑 65W" panose="020B0604020202020204" charset="-122"/>
              </a:rPr>
              <a:t>关闭与数据库的连接对象</a:t>
            </a:r>
            <a:endParaRPr lang="zh-CN" altLang="zh-CN" sz="16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zh-CN" sz="1600" kern="100" dirty="0">
                <a:effectLst/>
                <a:latin typeface="汉仪雅酷黑 65W" panose="020B0604020202020204" charset="-122"/>
                <a:ea typeface="汉仪雅酷黑 65W" panose="020B0604020202020204" charset="-122"/>
              </a:rPr>
              <a:t>在</a:t>
            </a:r>
            <a:r>
              <a:rPr lang="en-US" altLang="zh-CN" sz="1600" kern="100" dirty="0">
                <a:effectLst/>
                <a:latin typeface="汉仪雅酷黑 65W" panose="020B0604020202020204" charset="-122"/>
                <a:ea typeface="汉仪雅酷黑 65W" panose="020B0604020202020204" charset="-122"/>
              </a:rPr>
              <a:t>Java Web</a:t>
            </a:r>
            <a:r>
              <a:rPr lang="zh-CN" altLang="zh-CN" sz="1600" kern="100" dirty="0">
                <a:effectLst/>
                <a:latin typeface="汉仪雅酷黑 65W" panose="020B0604020202020204" charset="-122"/>
                <a:ea typeface="汉仪雅酷黑 65W" panose="020B0604020202020204" charset="-122"/>
              </a:rPr>
              <a:t>应用程序对数据库操作结束后，必须及时关闭上面创建的若干个对象，以便释放这些对象占用的资源，直接调用这些对象的</a:t>
            </a:r>
            <a:r>
              <a:rPr lang="en-US" altLang="zh-CN" sz="1600" kern="100" dirty="0">
                <a:effectLst/>
                <a:latin typeface="汉仪雅酷黑 65W" panose="020B0604020202020204" charset="-122"/>
                <a:ea typeface="汉仪雅酷黑 65W" panose="020B0604020202020204" charset="-122"/>
              </a:rPr>
              <a:t>close()</a:t>
            </a:r>
            <a:r>
              <a:rPr lang="zh-CN" altLang="zh-CN" sz="1600" kern="100" dirty="0">
                <a:effectLst/>
                <a:latin typeface="汉仪雅酷黑 65W" panose="020B0604020202020204" charset="-122"/>
                <a:ea typeface="汉仪雅酷黑 65W" panose="020B0604020202020204" charset="-122"/>
              </a:rPr>
              <a:t>方法即可。代码实例如下：</a:t>
            </a:r>
          </a:p>
          <a:p>
            <a:pPr marR="15875" indent="266700" algn="just">
              <a:tabLst>
                <a:tab pos="-1714500" algn="l"/>
              </a:tabLst>
            </a:pPr>
            <a:r>
              <a:rPr lang="en-US" altLang="zh-CN" sz="1600" kern="100" dirty="0" err="1">
                <a:effectLst/>
                <a:latin typeface="汉仪雅酷黑 65W" panose="020B0604020202020204" charset="-122"/>
                <a:ea typeface="汉仪雅酷黑 65W" panose="020B0604020202020204" charset="-122"/>
              </a:rPr>
              <a:t>rst.close</a:t>
            </a:r>
            <a:r>
              <a:rPr lang="en-US" altLang="zh-CN" sz="1600" kern="100" dirty="0">
                <a:effectLst/>
                <a:latin typeface="汉仪雅酷黑 65W" panose="020B0604020202020204" charset="-122"/>
                <a:ea typeface="汉仪雅酷黑 65W" panose="020B0604020202020204" charset="-122"/>
              </a:rPr>
              <a:t>(); //</a:t>
            </a:r>
            <a:r>
              <a:rPr lang="zh-CN" altLang="zh-CN" sz="1600" kern="100" dirty="0">
                <a:effectLst/>
                <a:latin typeface="汉仪雅酷黑 65W" panose="020B0604020202020204" charset="-122"/>
                <a:ea typeface="汉仪雅酷黑 65W" panose="020B0604020202020204" charset="-122"/>
              </a:rPr>
              <a:t>关闭结果集对象</a:t>
            </a:r>
          </a:p>
          <a:p>
            <a:pPr marR="15875" indent="266700" algn="just">
              <a:tabLst>
                <a:tab pos="-1714500" algn="l"/>
              </a:tabLst>
            </a:pPr>
            <a:r>
              <a:rPr lang="en-US" altLang="zh-CN" sz="1600" kern="100" dirty="0" err="1">
                <a:effectLst/>
                <a:latin typeface="汉仪雅酷黑 65W" panose="020B0604020202020204" charset="-122"/>
                <a:ea typeface="汉仪雅酷黑 65W" panose="020B0604020202020204" charset="-122"/>
              </a:rPr>
              <a:t>stmt.close</a:t>
            </a:r>
            <a:r>
              <a:rPr lang="en-US" altLang="zh-CN" sz="1600" kern="100" dirty="0">
                <a:effectLst/>
                <a:latin typeface="汉仪雅酷黑 65W" panose="020B0604020202020204" charset="-122"/>
                <a:ea typeface="汉仪雅酷黑 65W" panose="020B0604020202020204" charset="-122"/>
              </a:rPr>
              <a:t>(); //</a:t>
            </a:r>
            <a:r>
              <a:rPr lang="zh-CN" altLang="zh-CN" sz="1600" kern="100" dirty="0">
                <a:effectLst/>
                <a:latin typeface="汉仪雅酷黑 65W" panose="020B0604020202020204" charset="-122"/>
                <a:ea typeface="汉仪雅酷黑 65W" panose="020B0604020202020204" charset="-122"/>
              </a:rPr>
              <a:t>关闭</a:t>
            </a:r>
            <a:r>
              <a:rPr lang="en-US" altLang="zh-CN" sz="1600" kern="100" dirty="0">
                <a:effectLst/>
                <a:latin typeface="汉仪雅酷黑 65W" panose="020B0604020202020204" charset="-122"/>
                <a:ea typeface="汉仪雅酷黑 65W" panose="020B0604020202020204" charset="-122"/>
              </a:rPr>
              <a:t>SQL</a:t>
            </a:r>
            <a:r>
              <a:rPr lang="zh-CN" altLang="zh-CN" sz="1600" kern="100" dirty="0">
                <a:effectLst/>
                <a:latin typeface="汉仪雅酷黑 65W" panose="020B0604020202020204" charset="-122"/>
                <a:ea typeface="汉仪雅酷黑 65W" panose="020B0604020202020204" charset="-122"/>
              </a:rPr>
              <a:t>语句对象</a:t>
            </a:r>
          </a:p>
          <a:p>
            <a:pPr marR="15875" indent="266700" algn="just">
              <a:tabLst>
                <a:tab pos="-1714500" algn="l"/>
              </a:tabLst>
            </a:pPr>
            <a:r>
              <a:rPr lang="en-US" altLang="zh-CN" sz="1600" kern="100" dirty="0" err="1">
                <a:effectLst/>
                <a:latin typeface="汉仪雅酷黑 65W" panose="020B0604020202020204" charset="-122"/>
                <a:ea typeface="汉仪雅酷黑 65W" panose="020B0604020202020204" charset="-122"/>
              </a:rPr>
              <a:t>con.close</a:t>
            </a:r>
            <a:r>
              <a:rPr lang="en-US" altLang="zh-CN" sz="1600" kern="100" dirty="0">
                <a:effectLst/>
                <a:latin typeface="汉仪雅酷黑 65W" panose="020B0604020202020204" charset="-122"/>
                <a:ea typeface="汉仪雅酷黑 65W" panose="020B0604020202020204" charset="-122"/>
              </a:rPr>
              <a:t>(); //</a:t>
            </a:r>
            <a:r>
              <a:rPr lang="zh-CN" altLang="zh-CN" sz="1600" kern="100" dirty="0">
                <a:effectLst/>
                <a:latin typeface="汉仪雅酷黑 65W" panose="020B0604020202020204" charset="-122"/>
                <a:ea typeface="汉仪雅酷黑 65W" panose="020B0604020202020204" charset="-122"/>
              </a:rPr>
              <a:t>关闭数据库连接对象</a:t>
            </a:r>
          </a:p>
          <a:p>
            <a:pPr marR="15875" indent="2667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64702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5109091"/>
          </a:xfrm>
          <a:prstGeom prst="rect">
            <a:avLst/>
          </a:prstGeom>
          <a:noFill/>
        </p:spPr>
        <p:txBody>
          <a:bodyPr wrap="square" rtlCol="0">
            <a:spAutoFit/>
          </a:bodyPr>
          <a:lstStyle/>
          <a:p>
            <a:pPr indent="267970" algn="just"/>
            <a:r>
              <a:rPr lang="en-US" altLang="zh-CN" sz="1600" b="1" kern="100" dirty="0">
                <a:effectLst/>
                <a:latin typeface="汉仪雅酷黑 65W" panose="020B0604020202020204" charset="-122"/>
                <a:ea typeface="汉仪雅酷黑 65W" panose="020B0604020202020204" charset="-122"/>
              </a:rPr>
              <a:t>10.</a:t>
            </a:r>
            <a:r>
              <a:rPr lang="zh-CN" altLang="en-US" sz="1600" b="1" kern="100" dirty="0">
                <a:effectLst/>
                <a:latin typeface="汉仪雅酷黑 65W" panose="020B0604020202020204" charset="-122"/>
                <a:ea typeface="汉仪雅酷黑 65W" panose="020B0604020202020204" charset="-122"/>
              </a:rPr>
              <a:t>处理异常</a:t>
            </a:r>
          </a:p>
          <a:p>
            <a:pPr indent="267970" algn="just"/>
            <a:r>
              <a:rPr lang="zh-CN" altLang="en-US" sz="1600" b="1" kern="100" dirty="0">
                <a:effectLst/>
                <a:latin typeface="汉仪雅酷黑 65W" panose="020B0604020202020204" charset="-122"/>
                <a:ea typeface="汉仪雅酷黑 65W" panose="020B0604020202020204" charset="-122"/>
              </a:rPr>
              <a:t>因为在对数据库的操作中可能会发生各种各样的异常。因此在程序中应该对异常进行恰当合理的处理。可以将所有可能会抛出异常的代码放在</a:t>
            </a:r>
            <a:r>
              <a:rPr lang="en-US" altLang="zh-CN" sz="1600" b="1" kern="100" dirty="0">
                <a:effectLst/>
                <a:latin typeface="汉仪雅酷黑 65W" panose="020B0604020202020204" charset="-122"/>
                <a:ea typeface="汉仪雅酷黑 65W" panose="020B0604020202020204" charset="-122"/>
              </a:rPr>
              <a:t>try</a:t>
            </a:r>
            <a:r>
              <a:rPr lang="zh-CN" altLang="en-US" sz="1600" b="1" kern="100" dirty="0">
                <a:effectLst/>
                <a:latin typeface="汉仪雅酷黑 65W" panose="020B0604020202020204" charset="-122"/>
                <a:ea typeface="汉仪雅酷黑 65W" panose="020B0604020202020204" charset="-122"/>
              </a:rPr>
              <a:t>代码段中，在</a:t>
            </a:r>
            <a:r>
              <a:rPr lang="en-US" altLang="zh-CN" sz="1600" b="1" kern="100" dirty="0">
                <a:effectLst/>
                <a:latin typeface="汉仪雅酷黑 65W" panose="020B0604020202020204" charset="-122"/>
                <a:ea typeface="汉仪雅酷黑 65W" panose="020B0604020202020204" charset="-122"/>
              </a:rPr>
              <a:t>catch</a:t>
            </a:r>
            <a:r>
              <a:rPr lang="zh-CN" altLang="en-US" sz="1600" b="1" kern="100" dirty="0">
                <a:effectLst/>
                <a:latin typeface="汉仪雅酷黑 65W" panose="020B0604020202020204" charset="-122"/>
                <a:ea typeface="汉仪雅酷黑 65W" panose="020B0604020202020204" charset="-122"/>
              </a:rPr>
              <a:t>代码段中可以针对不同类型的异常采取相应的方法进行处理。最终无论代码段中是否会出错，都要进行的代码逻辑可以放在</a:t>
            </a:r>
            <a:r>
              <a:rPr lang="en-US" altLang="zh-CN" sz="1600" b="1" kern="100" dirty="0">
                <a:effectLst/>
                <a:latin typeface="汉仪雅酷黑 65W" panose="020B0604020202020204" charset="-122"/>
                <a:ea typeface="汉仪雅酷黑 65W" panose="020B0604020202020204" charset="-122"/>
              </a:rPr>
              <a:t>finally</a:t>
            </a:r>
            <a:r>
              <a:rPr lang="zh-CN" altLang="en-US" sz="1600" b="1" kern="100" dirty="0">
                <a:effectLst/>
                <a:latin typeface="汉仪雅酷黑 65W" panose="020B0604020202020204" charset="-122"/>
                <a:ea typeface="汉仪雅酷黑 65W" panose="020B0604020202020204" charset="-122"/>
              </a:rPr>
              <a:t>语句段中。在实例中，数据库连接字符串中需要给定数据库连接使用的子协议、需要连接的数据库的远程</a:t>
            </a:r>
            <a:r>
              <a:rPr lang="en-US" altLang="zh-CN" sz="1600" b="1" kern="100" dirty="0">
                <a:effectLst/>
                <a:latin typeface="汉仪雅酷黑 65W" panose="020B0604020202020204" charset="-122"/>
                <a:ea typeface="汉仪雅酷黑 65W" panose="020B0604020202020204" charset="-122"/>
              </a:rPr>
              <a:t>IP</a:t>
            </a:r>
            <a:r>
              <a:rPr lang="zh-CN" altLang="en-US" sz="1600" b="1" kern="100" dirty="0">
                <a:effectLst/>
                <a:latin typeface="汉仪雅酷黑 65W" panose="020B0604020202020204" charset="-122"/>
                <a:ea typeface="汉仪雅酷黑 65W" panose="020B0604020202020204" charset="-122"/>
              </a:rPr>
              <a:t>地址以及端口号和表名等。下面给出相应的实例。</a:t>
            </a:r>
            <a:endParaRPr lang="en-US" altLang="zh-CN" sz="1600" b="1" kern="100" dirty="0">
              <a:effectLst/>
              <a:latin typeface="汉仪雅酷黑 65W" panose="020B0604020202020204" charset="-122"/>
              <a:ea typeface="汉仪雅酷黑 65W" panose="020B0604020202020204" charset="-122"/>
            </a:endParaRPr>
          </a:p>
          <a:p>
            <a:pPr marR="15875" indent="267970" algn="just">
              <a:tabLst>
                <a:tab pos="-1714500" algn="l"/>
              </a:tabLst>
            </a:pPr>
            <a:r>
              <a:rPr lang="en-US" altLang="zh-CN" sz="1200" b="1" kern="100" dirty="0">
                <a:effectLst/>
                <a:latin typeface="汉仪雅酷黑 65W" panose="020B0604020202020204" charset="-122"/>
                <a:ea typeface="汉仪雅酷黑 65W" panose="020B0604020202020204" charset="-122"/>
              </a:rPr>
              <a:t>[</a:t>
            </a:r>
            <a:r>
              <a:rPr lang="zh-CN" altLang="zh-CN" sz="1200" b="1" kern="100" dirty="0">
                <a:effectLst/>
                <a:latin typeface="汉仪雅酷黑 65W" panose="020B0604020202020204" charset="-122"/>
                <a:ea typeface="汉仪雅酷黑 65W" panose="020B0604020202020204" charset="-122"/>
              </a:rPr>
              <a:t>例</a:t>
            </a:r>
            <a:r>
              <a:rPr lang="en-US" altLang="zh-CN" sz="1200" b="1" kern="100" dirty="0">
                <a:effectLst/>
                <a:latin typeface="汉仪雅酷黑 65W" panose="020B0604020202020204" charset="-122"/>
                <a:ea typeface="汉仪雅酷黑 65W" panose="020B0604020202020204" charset="-122"/>
              </a:rPr>
              <a:t>9.1]</a:t>
            </a:r>
            <a:r>
              <a:rPr lang="zh-CN" altLang="zh-CN" sz="1200" kern="100" dirty="0">
                <a:effectLst/>
                <a:latin typeface="汉仪雅酷黑 65W" panose="020B0604020202020204" charset="-122"/>
                <a:ea typeface="汉仪雅酷黑 65W" panose="020B0604020202020204" charset="-122"/>
              </a:rPr>
              <a:t>　</a:t>
            </a:r>
            <a:r>
              <a:rPr lang="en-US" altLang="zh-CN" sz="1200" kern="100" dirty="0">
                <a:effectLst/>
                <a:latin typeface="汉仪雅酷黑 65W" panose="020B0604020202020204" charset="-122"/>
                <a:ea typeface="汉仪雅酷黑 65W" panose="020B0604020202020204" charset="-122"/>
              </a:rPr>
              <a:t>Java</a:t>
            </a:r>
            <a:r>
              <a:rPr lang="zh-CN" altLang="zh-CN" sz="1200" kern="100" dirty="0">
                <a:effectLst/>
                <a:latin typeface="汉仪雅酷黑 65W" panose="020B0604020202020204" charset="-122"/>
                <a:ea typeface="汉仪雅酷黑 65W" panose="020B0604020202020204" charset="-122"/>
              </a:rPr>
              <a:t>访问数据库的代码（</a:t>
            </a:r>
            <a:r>
              <a:rPr lang="en-US" altLang="zh-CN" sz="1200" kern="100" dirty="0">
                <a:effectLst/>
                <a:latin typeface="汉仪雅酷黑 65W" panose="020B0604020202020204" charset="-122"/>
                <a:ea typeface="汉仪雅酷黑 65W" panose="020B0604020202020204" charset="-122"/>
              </a:rPr>
              <a:t>testConnection.java</a:t>
            </a:r>
            <a:r>
              <a:rPr lang="zh-CN" altLang="zh-CN" sz="120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package test;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import </a:t>
            </a:r>
            <a:r>
              <a:rPr lang="en-US" altLang="zh-CN" sz="1200" kern="100" dirty="0" err="1">
                <a:effectLst/>
                <a:latin typeface="汉仪雅酷黑 65W" panose="020B0604020202020204" charset="-122"/>
                <a:ea typeface="汉仪雅酷黑 65W" panose="020B0604020202020204" charset="-122"/>
              </a:rPr>
              <a:t>java.sql</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public class </a:t>
            </a:r>
            <a:r>
              <a:rPr lang="en-US" altLang="zh-CN" sz="1200" kern="100" dirty="0" err="1">
                <a:effectLst/>
                <a:latin typeface="汉仪雅酷黑 65W" panose="020B0604020202020204" charset="-122"/>
                <a:ea typeface="汉仪雅酷黑 65W" panose="020B0604020202020204" charset="-122"/>
              </a:rPr>
              <a:t>testConnection</a:t>
            </a:r>
            <a:r>
              <a:rPr lang="en-US" altLang="zh-CN" sz="1200" kern="100" dirty="0">
                <a:effectLst/>
                <a:latin typeface="汉仪雅酷黑 65W" panose="020B0604020202020204" charset="-122"/>
                <a:ea typeface="汉仪雅酷黑 65W" panose="020B0604020202020204" charset="-122"/>
              </a:rPr>
              <a:t> </a:t>
            </a:r>
            <a:r>
              <a:rPr lang="en-US" altLang="zh-CN" sz="1200" kern="100" dirty="0">
                <a:solidFill>
                  <a:srgbClr val="0066FF"/>
                </a:solidFill>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数据库驱动类名称。</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private static String </a:t>
            </a:r>
            <a:r>
              <a:rPr lang="en-US" altLang="zh-CN" sz="1200" kern="100" dirty="0" err="1">
                <a:effectLst/>
                <a:latin typeface="汉仪雅酷黑 65W" panose="020B0604020202020204" charset="-122"/>
                <a:ea typeface="汉仪雅酷黑 65W" panose="020B0604020202020204" charset="-122"/>
              </a:rPr>
              <a:t>className</a:t>
            </a:r>
            <a:r>
              <a:rPr lang="en-US" altLang="zh-CN" sz="1200" kern="100" dirty="0">
                <a:effectLst/>
                <a:latin typeface="汉仪雅酷黑 65W" panose="020B0604020202020204" charset="-122"/>
                <a:ea typeface="汉仪雅酷黑 65W" panose="020B0604020202020204" charset="-122"/>
              </a:rPr>
              <a:t> = "</a:t>
            </a:r>
            <a:r>
              <a:rPr lang="en-US" altLang="zh-CN" sz="1200" kern="100" dirty="0" err="1">
                <a:effectLst/>
                <a:latin typeface="汉仪雅酷黑 65W" panose="020B0604020202020204" charset="-122"/>
                <a:ea typeface="汉仪雅酷黑 65W" panose="020B0604020202020204" charset="-122"/>
              </a:rPr>
              <a:t>com.mysql.jdbc.Driver</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数据库连接字符串。</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private static String </a:t>
            </a:r>
            <a:r>
              <a:rPr lang="en-US" altLang="zh-CN" sz="1200" kern="100" dirty="0" err="1">
                <a:effectLst/>
                <a:latin typeface="汉仪雅酷黑 65W" panose="020B0604020202020204" charset="-122"/>
                <a:ea typeface="汉仪雅酷黑 65W" panose="020B0604020202020204" charset="-122"/>
              </a:rPr>
              <a:t>url</a:t>
            </a:r>
            <a:r>
              <a:rPr lang="en-US" altLang="zh-CN" sz="1200" kern="100" dirty="0">
                <a:effectLst/>
                <a:latin typeface="汉仪雅酷黑 65W" panose="020B0604020202020204" charset="-122"/>
                <a:ea typeface="汉仪雅酷黑 65W" panose="020B0604020202020204" charset="-122"/>
              </a:rPr>
              <a:t> = "</a:t>
            </a:r>
            <a:r>
              <a:rPr lang="en-US" altLang="zh-CN" sz="1200" kern="100" dirty="0" err="1">
                <a:effectLst/>
                <a:latin typeface="汉仪雅酷黑 65W" panose="020B0604020202020204" charset="-122"/>
                <a:ea typeface="汉仪雅酷黑 65W" panose="020B0604020202020204" charset="-122"/>
              </a:rPr>
              <a:t>jdbc:mysql</a:t>
            </a:r>
            <a:r>
              <a:rPr lang="en-US" altLang="zh-CN" sz="1200" kern="100" dirty="0">
                <a:effectLst/>
                <a:latin typeface="汉仪雅酷黑 65W" panose="020B0604020202020204" charset="-122"/>
                <a:ea typeface="汉仪雅酷黑 65W" panose="020B0604020202020204" charset="-122"/>
              </a:rPr>
              <a:t>://localhost:3306/bookstore";</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private static String username = "root";//</a:t>
            </a:r>
            <a:r>
              <a:rPr lang="zh-CN" altLang="zh-CN" sz="1200" kern="100" dirty="0">
                <a:effectLst/>
                <a:latin typeface="汉仪雅酷黑 65W" panose="020B0604020202020204" charset="-122"/>
                <a:ea typeface="汉仪雅酷黑 65W" panose="020B0604020202020204" charset="-122"/>
              </a:rPr>
              <a:t>数据库连接用户名。</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private static String password = "123";//</a:t>
            </a:r>
            <a:r>
              <a:rPr lang="zh-CN" altLang="zh-CN" sz="1200" kern="100" dirty="0">
                <a:effectLst/>
                <a:latin typeface="汉仪雅酷黑 65W" panose="020B0604020202020204" charset="-122"/>
                <a:ea typeface="汉仪雅酷黑 65W" panose="020B0604020202020204" charset="-122"/>
              </a:rPr>
              <a:t>数据库连接密码。</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private static String </a:t>
            </a:r>
            <a:r>
              <a:rPr lang="en-US" altLang="zh-CN" sz="1200" kern="100" dirty="0" err="1">
                <a:effectLst/>
                <a:latin typeface="汉仪雅酷黑 65W" panose="020B0604020202020204" charset="-122"/>
                <a:ea typeface="汉仪雅酷黑 65W" panose="020B0604020202020204" charset="-122"/>
              </a:rPr>
              <a:t>tableName</a:t>
            </a:r>
            <a:r>
              <a:rPr lang="en-US" altLang="zh-CN" sz="1200" kern="100" dirty="0">
                <a:effectLst/>
                <a:latin typeface="汉仪雅酷黑 65W" panose="020B0604020202020204" charset="-122"/>
                <a:ea typeface="汉仪雅酷黑 65W" panose="020B0604020202020204" charset="-122"/>
              </a:rPr>
              <a:t> = "book";//</a:t>
            </a:r>
            <a:r>
              <a:rPr lang="zh-CN" altLang="zh-CN" sz="1200" kern="100" dirty="0">
                <a:effectLst/>
                <a:latin typeface="汉仪雅酷黑 65W" panose="020B0604020202020204" charset="-122"/>
                <a:ea typeface="汉仪雅酷黑 65W" panose="020B0604020202020204" charset="-122"/>
              </a:rPr>
              <a:t>数据库中的表名。</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public static void main(String[] </a:t>
            </a:r>
            <a:r>
              <a:rPr lang="en-US" altLang="zh-CN" sz="1200" kern="100" dirty="0" err="1">
                <a:effectLst/>
                <a:latin typeface="汉仪雅酷黑 65W" panose="020B0604020202020204" charset="-122"/>
                <a:ea typeface="汉仪雅酷黑 65W" panose="020B0604020202020204" charset="-122"/>
              </a:rPr>
              <a:t>args</a:t>
            </a:r>
            <a:r>
              <a:rPr lang="en-US" altLang="zh-CN" sz="1200" kern="100" dirty="0">
                <a:effectLst/>
                <a:latin typeface="汉仪雅酷黑 65W" panose="020B0604020202020204" charset="-122"/>
                <a:ea typeface="汉仪雅酷黑 65W" panose="020B0604020202020204" charset="-122"/>
              </a:rPr>
              <a:t>) throws </a:t>
            </a:r>
            <a:r>
              <a:rPr lang="en-US" altLang="zh-CN" sz="1200" kern="100" dirty="0" err="1">
                <a:effectLst/>
                <a:latin typeface="汉仪雅酷黑 65W" panose="020B0604020202020204" charset="-122"/>
                <a:ea typeface="汉仪雅酷黑 65W" panose="020B0604020202020204" charset="-122"/>
              </a:rPr>
              <a:t>SQLException</a:t>
            </a:r>
            <a:r>
              <a:rPr lang="en-US" altLang="zh-CN" sz="1200" kern="100" dirty="0">
                <a:effectLst/>
                <a:latin typeface="汉仪雅酷黑 65W" panose="020B0604020202020204" charset="-122"/>
                <a:ea typeface="汉仪雅酷黑 65W" panose="020B0604020202020204" charset="-122"/>
              </a:rPr>
              <a:t> </a:t>
            </a:r>
            <a:r>
              <a:rPr lang="en-US" altLang="zh-CN" sz="1200" kern="100" dirty="0">
                <a:solidFill>
                  <a:srgbClr val="0066FF"/>
                </a:solidFill>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Connection con = null;</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Statement </a:t>
            </a:r>
            <a:r>
              <a:rPr lang="en-US" altLang="zh-CN" sz="1200" kern="100" dirty="0" err="1">
                <a:effectLst/>
                <a:latin typeface="汉仪雅酷黑 65W" panose="020B0604020202020204" charset="-122"/>
                <a:ea typeface="汉仪雅酷黑 65W" panose="020B0604020202020204" charset="-122"/>
              </a:rPr>
              <a:t>stmt</a:t>
            </a:r>
            <a:r>
              <a:rPr lang="en-US" altLang="zh-CN" sz="1200" kern="100" dirty="0">
                <a:effectLst/>
                <a:latin typeface="汉仪雅酷黑 65W" panose="020B0604020202020204" charset="-122"/>
                <a:ea typeface="汉仪雅酷黑 65W" panose="020B0604020202020204" charset="-122"/>
              </a:rPr>
              <a:t> = null;</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ResultSet</a:t>
            </a: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rst</a:t>
            </a:r>
            <a:r>
              <a:rPr lang="en-US" altLang="zh-CN" sz="1200" kern="100" dirty="0">
                <a:effectLst/>
                <a:latin typeface="汉仪雅酷黑 65W" panose="020B0604020202020204" charset="-122"/>
                <a:ea typeface="汉仪雅酷黑 65W" panose="020B0604020202020204" charset="-122"/>
              </a:rPr>
              <a:t> = null;</a:t>
            </a:r>
            <a:endParaRPr lang="zh-CN" altLang="zh-CN" sz="1200" kern="100" dirty="0">
              <a:effectLst/>
              <a:latin typeface="汉仪雅酷黑 65W" panose="020B0604020202020204" charset="-122"/>
              <a:ea typeface="汉仪雅酷黑 65W" panose="020B0604020202020204" charset="-122"/>
            </a:endParaRPr>
          </a:p>
          <a:p>
            <a:pPr indent="267970" algn="just"/>
            <a:endParaRPr lang="zh-CN" altLang="en-US" sz="1600" b="1" kern="100" dirty="0">
              <a:effectLst/>
              <a:latin typeface="汉仪雅酷黑 65W" panose="020B0604020202020204" charset="-122"/>
              <a:ea typeface="汉仪雅酷黑 65W" panose="020B0604020202020204" charset="-122"/>
            </a:endParaRPr>
          </a:p>
          <a:p>
            <a:pPr marR="15875" indent="2667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7857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0"/>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1"/>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2"/>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3"/>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6911340" y="227965"/>
            <a:ext cx="2143125" cy="523240"/>
            <a:chOff x="3716" y="3214"/>
            <a:chExt cx="8453" cy="824"/>
          </a:xfrm>
        </p:grpSpPr>
        <p:sp>
          <p:nvSpPr>
            <p:cNvPr id="8" name="文本框 7"/>
            <p:cNvSpPr txBox="1"/>
            <p:nvPr>
              <p:custDataLst>
                <p:tags r:id="rId8"/>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15"/>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p>
        </p:txBody>
      </p:sp>
      <p:sp>
        <p:nvSpPr>
          <p:cNvPr id="16" name="文本框 15"/>
          <p:cNvSpPr txBox="1"/>
          <p:nvPr/>
        </p:nvSpPr>
        <p:spPr>
          <a:xfrm>
            <a:off x="1976755" y="1845310"/>
            <a:ext cx="4763770" cy="1894814"/>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rPr>
              <a: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JDBC</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技术的用途和基本原理。</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掌握使用</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JDBC</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技术来访问数据库。</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掌握使用</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JDBC</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技术结合</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进行简单的</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应用开发。</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4"/>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a:off x="1981200" y="4206240"/>
            <a:ext cx="503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7"/>
            </p:custDataLst>
          </p:nvPr>
        </p:nvPicPr>
        <p:blipFill>
          <a:blip r:embed="rId16"/>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连接数据库的基本过程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164590"/>
            <a:ext cx="8272463" cy="4524315"/>
          </a:xfrm>
          <a:prstGeom prst="rect">
            <a:avLst/>
          </a:prstGeom>
          <a:noFill/>
        </p:spPr>
        <p:txBody>
          <a:bodyPr wrap="square" rtlCol="0">
            <a:spAutoFit/>
          </a:bodyPr>
          <a:lstStyle/>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try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Class.forName</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className</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newInstance</a:t>
            </a: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装载</a:t>
            </a:r>
            <a:r>
              <a:rPr lang="en-US" altLang="zh-CN" sz="1200" kern="100" dirty="0">
                <a:effectLst/>
                <a:latin typeface="汉仪雅酷黑 65W" panose="020B0604020202020204" charset="-122"/>
                <a:ea typeface="汉仪雅酷黑 65W" panose="020B0604020202020204" charset="-122"/>
              </a:rPr>
              <a:t>JDBC</a:t>
            </a:r>
            <a:r>
              <a:rPr lang="zh-CN" altLang="zh-CN" sz="1200" kern="100" dirty="0">
                <a:effectLst/>
                <a:latin typeface="汉仪雅酷黑 65W" panose="020B0604020202020204" charset="-122"/>
                <a:ea typeface="汉仪雅酷黑 65W" panose="020B0604020202020204" charset="-122"/>
              </a:rPr>
              <a:t>驱动程序。</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zh-CN" altLang="zh-CN" sz="1200" kern="100" dirty="0">
                <a:effectLst/>
                <a:latin typeface="汉仪雅酷黑 65W" panose="020B0604020202020204" charset="-122"/>
                <a:ea typeface="汉仪雅酷黑 65W" panose="020B0604020202020204" charset="-122"/>
              </a:rPr>
              <a:t>创建数据库连接对象。</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con = </a:t>
            </a:r>
            <a:r>
              <a:rPr lang="en-US" altLang="zh-CN" sz="1200" kern="100" dirty="0" err="1">
                <a:effectLst/>
                <a:latin typeface="汉仪雅酷黑 65W" panose="020B0604020202020204" charset="-122"/>
                <a:ea typeface="汉仪雅酷黑 65W" panose="020B0604020202020204" charset="-122"/>
              </a:rPr>
              <a:t>DriverManager.getConnection</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url</a:t>
            </a:r>
            <a:r>
              <a:rPr lang="en-US" altLang="zh-CN" sz="1200" kern="100" dirty="0">
                <a:effectLst/>
                <a:latin typeface="汉仪雅酷黑 65W" panose="020B0604020202020204" charset="-122"/>
                <a:ea typeface="汉仪雅酷黑 65W" panose="020B0604020202020204" charset="-122"/>
              </a:rPr>
              <a:t>, username, password);</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zh-CN" altLang="zh-CN" sz="1200" kern="100" dirty="0">
                <a:effectLst/>
                <a:latin typeface="汉仪雅酷黑 65W" panose="020B0604020202020204" charset="-122"/>
                <a:ea typeface="汉仪雅酷黑 65W" panose="020B0604020202020204" charset="-122"/>
              </a:rPr>
              <a:t>创建</a:t>
            </a:r>
            <a:r>
              <a:rPr lang="en-US" altLang="zh-CN" sz="1200" kern="100" dirty="0">
                <a:effectLst/>
                <a:latin typeface="汉仪雅酷黑 65W" panose="020B0604020202020204" charset="-122"/>
                <a:ea typeface="汉仪雅酷黑 65W" panose="020B0604020202020204" charset="-122"/>
              </a:rPr>
              <a:t>SQL</a:t>
            </a:r>
            <a:r>
              <a:rPr lang="zh-CN" altLang="zh-CN" sz="1200" kern="100" dirty="0">
                <a:effectLst/>
                <a:latin typeface="汉仪雅酷黑 65W" panose="020B0604020202020204" charset="-122"/>
                <a:ea typeface="汉仪雅酷黑 65W" panose="020B0604020202020204" charset="-122"/>
              </a:rPr>
              <a:t>语句对象。</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stmt</a:t>
            </a:r>
            <a:r>
              <a:rPr lang="en-US" altLang="zh-CN" sz="1200" kern="100" dirty="0">
                <a:effectLst/>
                <a:latin typeface="汉仪雅酷黑 65W" panose="020B0604020202020204" charset="-122"/>
                <a:ea typeface="汉仪雅酷黑 65W" panose="020B0604020202020204" charset="-122"/>
              </a:rPr>
              <a:t> = </a:t>
            </a:r>
            <a:r>
              <a:rPr lang="en-US" altLang="zh-CN" sz="1200" kern="100" dirty="0" err="1">
                <a:effectLst/>
                <a:latin typeface="汉仪雅酷黑 65W" panose="020B0604020202020204" charset="-122"/>
                <a:ea typeface="汉仪雅酷黑 65W" panose="020B0604020202020204" charset="-122"/>
              </a:rPr>
              <a:t>con.createStatement</a:t>
            </a:r>
            <a:r>
              <a:rPr lang="en-US" altLang="zh-CN" sz="1200" kern="100" dirty="0">
                <a:effectLst/>
                <a:latin typeface="汉仪雅酷黑 65W" panose="020B0604020202020204" charset="-122"/>
                <a:ea typeface="汉仪雅酷黑 65W" panose="020B0604020202020204" charset="-122"/>
              </a:rPr>
              <a:t>(); 	</a:t>
            </a:r>
          </a:p>
          <a:p>
            <a:pPr marR="15875" indent="266700" algn="just">
              <a:tabLst>
                <a:tab pos="-1714500" algn="l"/>
              </a:tabLst>
            </a:pPr>
            <a:r>
              <a:rPr lang="en-US" altLang="zh-CN" sz="1200" kern="100" dirty="0">
                <a:latin typeface="汉仪雅酷黑 65W" panose="020B0604020202020204" charset="-122"/>
                <a:ea typeface="汉仪雅酷黑 65W" panose="020B0604020202020204" charset="-122"/>
              </a:rPr>
              <a:t>	</a:t>
            </a: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使用</a:t>
            </a:r>
            <a:r>
              <a:rPr lang="en-US" altLang="zh-CN" sz="1200" kern="100" dirty="0">
                <a:effectLst/>
                <a:latin typeface="汉仪雅酷黑 65W" panose="020B0604020202020204" charset="-122"/>
                <a:ea typeface="汉仪雅酷黑 65W" panose="020B0604020202020204" charset="-122"/>
              </a:rPr>
              <a:t>SQL</a:t>
            </a:r>
            <a:r>
              <a:rPr lang="zh-CN" altLang="zh-CN" sz="1200" kern="100" dirty="0">
                <a:effectLst/>
                <a:latin typeface="汉仪雅酷黑 65W" panose="020B0604020202020204" charset="-122"/>
                <a:ea typeface="汉仪雅酷黑 65W" panose="020B0604020202020204" charset="-122"/>
              </a:rPr>
              <a:t>语句对象执行</a:t>
            </a:r>
            <a:r>
              <a:rPr lang="en-US" altLang="zh-CN" sz="1200" kern="100" dirty="0">
                <a:effectLst/>
                <a:latin typeface="汉仪雅酷黑 65W" panose="020B0604020202020204" charset="-122"/>
                <a:ea typeface="汉仪雅酷黑 65W" panose="020B0604020202020204" charset="-122"/>
              </a:rPr>
              <a:t>SQL</a:t>
            </a:r>
            <a:r>
              <a:rPr lang="zh-CN" altLang="zh-CN" sz="1200" kern="100" dirty="0">
                <a:effectLst/>
                <a:latin typeface="汉仪雅酷黑 65W" panose="020B0604020202020204" charset="-122"/>
                <a:ea typeface="汉仪雅酷黑 65W" panose="020B0604020202020204" charset="-122"/>
              </a:rPr>
              <a:t>语句。</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rst</a:t>
            </a:r>
            <a:r>
              <a:rPr lang="en-US" altLang="zh-CN" sz="1200" kern="100" dirty="0">
                <a:effectLst/>
                <a:latin typeface="汉仪雅酷黑 65W" panose="020B0604020202020204" charset="-122"/>
                <a:ea typeface="汉仪雅酷黑 65W" panose="020B0604020202020204" charset="-122"/>
              </a:rPr>
              <a:t> = </a:t>
            </a:r>
            <a:r>
              <a:rPr lang="en-US" altLang="zh-CN" sz="1200" kern="100" dirty="0" err="1">
                <a:effectLst/>
                <a:latin typeface="汉仪雅酷黑 65W" panose="020B0604020202020204" charset="-122"/>
                <a:ea typeface="汉仪雅酷黑 65W" panose="020B0604020202020204" charset="-122"/>
              </a:rPr>
              <a:t>stmt.executeQuery</a:t>
            </a:r>
            <a:r>
              <a:rPr lang="en-US" altLang="zh-CN" sz="1200" kern="100" dirty="0">
                <a:effectLst/>
                <a:latin typeface="汉仪雅酷黑 65W" panose="020B0604020202020204" charset="-122"/>
                <a:ea typeface="汉仪雅酷黑 65W" panose="020B0604020202020204" charset="-122"/>
              </a:rPr>
              <a:t>("select * from" + </a:t>
            </a:r>
            <a:r>
              <a:rPr lang="en-US" altLang="zh-CN" sz="1200" kern="100" dirty="0" err="1">
                <a:effectLst/>
                <a:latin typeface="汉仪雅酷黑 65W" panose="020B0604020202020204" charset="-122"/>
                <a:ea typeface="汉仪雅酷黑 65W" panose="020B0604020202020204" charset="-122"/>
              </a:rPr>
              <a:t>tableName</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while (</a:t>
            </a:r>
            <a:r>
              <a:rPr lang="en-US" altLang="zh-CN" sz="1200" kern="100" dirty="0" err="1">
                <a:effectLst/>
                <a:latin typeface="汉仪雅酷黑 65W" panose="020B0604020202020204" charset="-122"/>
                <a:ea typeface="汉仪雅酷黑 65W" panose="020B0604020202020204" charset="-122"/>
              </a:rPr>
              <a:t>rst.next</a:t>
            </a:r>
            <a:r>
              <a:rPr lang="en-US" altLang="zh-CN" sz="1200" kern="100" dirty="0">
                <a:effectLst/>
                <a:latin typeface="汉仪雅酷黑 65W" panose="020B0604020202020204" charset="-122"/>
                <a:ea typeface="汉仪雅酷黑 65W" panose="020B0604020202020204" charset="-122"/>
              </a:rPr>
              <a:t>())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rst.getMetaData</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getColumnCount</a:t>
            </a: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用于获取结果集的列数。</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for (int </a:t>
            </a:r>
            <a:r>
              <a:rPr lang="en-US" altLang="zh-CN" sz="1200" kern="100" dirty="0" err="1">
                <a:effectLst/>
                <a:latin typeface="汉仪雅酷黑 65W" panose="020B0604020202020204" charset="-122"/>
                <a:ea typeface="汉仪雅酷黑 65W" panose="020B0604020202020204" charset="-122"/>
              </a:rPr>
              <a:t>i</a:t>
            </a:r>
            <a:r>
              <a:rPr lang="en-US" altLang="zh-CN" sz="1200" kern="100" dirty="0">
                <a:effectLst/>
                <a:latin typeface="汉仪雅酷黑 65W" panose="020B0604020202020204" charset="-122"/>
                <a:ea typeface="汉仪雅酷黑 65W" panose="020B0604020202020204" charset="-122"/>
              </a:rPr>
              <a:t> = 0; </a:t>
            </a:r>
            <a:r>
              <a:rPr lang="en-US" altLang="zh-CN" sz="1200" kern="100" dirty="0" err="1">
                <a:effectLst/>
                <a:latin typeface="汉仪雅酷黑 65W" panose="020B0604020202020204" charset="-122"/>
                <a:ea typeface="汉仪雅酷黑 65W" panose="020B0604020202020204" charset="-122"/>
              </a:rPr>
              <a:t>i</a:t>
            </a:r>
            <a:r>
              <a:rPr lang="en-US" altLang="zh-CN" sz="1200" kern="100" dirty="0">
                <a:effectLst/>
                <a:latin typeface="汉仪雅酷黑 65W" panose="020B0604020202020204" charset="-122"/>
                <a:ea typeface="汉仪雅酷黑 65W" panose="020B0604020202020204" charset="-122"/>
              </a:rPr>
              <a:t> &lt; </a:t>
            </a:r>
            <a:r>
              <a:rPr lang="en-US" altLang="zh-CN" sz="1200" kern="100" dirty="0" err="1">
                <a:effectLst/>
                <a:latin typeface="汉仪雅酷黑 65W" panose="020B0604020202020204" charset="-122"/>
                <a:ea typeface="汉仪雅酷黑 65W" panose="020B0604020202020204" charset="-122"/>
              </a:rPr>
              <a:t>rst.getMetaData</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getColumnCount</a:t>
            </a: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i</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zh-CN" altLang="zh-CN" sz="1200" kern="100" dirty="0">
                <a:effectLst/>
                <a:latin typeface="汉仪雅酷黑 65W" panose="020B0604020202020204" charset="-122"/>
                <a:ea typeface="汉仪雅酷黑 65W" panose="020B0604020202020204" charset="-122"/>
              </a:rPr>
              <a:t>以字符串形式打印出结果集的下一列。</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System.out.print</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rst.getString</a:t>
            </a:r>
            <a:r>
              <a:rPr lang="en-US" altLang="zh-CN" sz="1200" kern="100" dirty="0">
                <a:effectLst/>
                <a:latin typeface="汉仪雅酷黑 65W" panose="020B0604020202020204" charset="-122"/>
                <a:ea typeface="汉仪雅酷黑 65W" panose="020B0604020202020204" charset="-122"/>
              </a:rPr>
              <a:t>(</a:t>
            </a:r>
            <a:r>
              <a:rPr lang="en-US" altLang="zh-CN" sz="1200" kern="100" dirty="0" err="1">
                <a:effectLst/>
                <a:latin typeface="汉仪雅酷黑 65W" panose="020B0604020202020204" charset="-122"/>
                <a:ea typeface="汉仪雅酷黑 65W" panose="020B0604020202020204" charset="-122"/>
              </a:rPr>
              <a:t>i</a:t>
            </a:r>
            <a:r>
              <a:rPr lang="en-US" altLang="zh-CN" sz="1200" kern="100" dirty="0">
                <a:effectLst/>
                <a:latin typeface="汉仪雅酷黑 65W" panose="020B0604020202020204" charset="-122"/>
                <a:ea typeface="汉仪雅酷黑 65W" panose="020B0604020202020204" charset="-122"/>
              </a:rPr>
              <a:t> + 1));</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 catch (Exception e)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e.printStackTrace</a:t>
            </a:r>
            <a:r>
              <a:rPr lang="en-US" altLang="zh-CN" sz="1200" kern="100" dirty="0">
                <a:effectLst/>
                <a:latin typeface="汉仪雅酷黑 65W" panose="020B0604020202020204" charset="-122"/>
                <a:ea typeface="汉仪雅酷黑 65W" panose="020B0604020202020204" charset="-122"/>
              </a:rPr>
              <a:t>();//</a:t>
            </a:r>
            <a:r>
              <a:rPr lang="zh-CN" altLang="zh-CN" sz="1200" kern="100" dirty="0">
                <a:effectLst/>
                <a:latin typeface="汉仪雅酷黑 65W" panose="020B0604020202020204" charset="-122"/>
                <a:ea typeface="汉仪雅酷黑 65W" panose="020B0604020202020204" charset="-122"/>
              </a:rPr>
              <a:t>异常处理</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 finally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zh-CN" altLang="zh-CN" sz="1200" kern="100" dirty="0">
                <a:effectLst/>
                <a:latin typeface="汉仪雅酷黑 65W" panose="020B0604020202020204" charset="-122"/>
                <a:ea typeface="汉仪雅酷黑 65W" panose="020B0604020202020204" charset="-122"/>
              </a:rPr>
              <a:t>无论与数据库的交互中是否抛出异常都需要关闭数据库连接对象。</a:t>
            </a: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rst.close</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stmt.close</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r>
              <a:rPr lang="en-US" altLang="zh-CN" sz="1200" kern="100" dirty="0" err="1">
                <a:effectLst/>
                <a:latin typeface="汉仪雅酷黑 65W" panose="020B0604020202020204" charset="-122"/>
                <a:ea typeface="汉仪雅酷黑 65W" panose="020B0604020202020204" charset="-122"/>
              </a:rPr>
              <a:t>con.close</a:t>
            </a: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	}</a:t>
            </a:r>
            <a:endParaRPr lang="zh-CN" altLang="zh-CN" sz="12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200" kern="100" dirty="0">
                <a:effectLst/>
                <a:latin typeface="汉仪雅酷黑 65W" panose="020B0604020202020204" charset="-122"/>
                <a:ea typeface="汉仪雅酷黑 65W" panose="020B0604020202020204" charset="-122"/>
              </a:rPr>
              <a:t>}</a:t>
            </a:r>
            <a:endParaRPr lang="zh-CN" altLang="zh-CN" sz="12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303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347982"/>
            <a:ext cx="8272463" cy="1200329"/>
          </a:xfrm>
          <a:prstGeom prst="rect">
            <a:avLst/>
          </a:prstGeom>
          <a:noFill/>
        </p:spPr>
        <p:txBody>
          <a:bodyPr wrap="square" rtlCol="0">
            <a:spAutoFit/>
          </a:bodyPr>
          <a:lstStyle/>
          <a:p>
            <a:pPr marR="15875" indent="266700" algn="just">
              <a:tabLst>
                <a:tab pos="-1714500" algn="l"/>
              </a:tabLst>
            </a:pPr>
            <a:r>
              <a:rPr lang="zh-CN" altLang="en-US" kern="100" dirty="0">
                <a:effectLst/>
                <a:latin typeface="汉仪雅酷黑 65W" panose="020B0604020202020204" charset="-122"/>
                <a:ea typeface="汉仪雅酷黑 65W" panose="020B0604020202020204" charset="-122"/>
              </a:rPr>
              <a:t>本节将通过一个具体的实例来演示</a:t>
            </a:r>
            <a:r>
              <a:rPr lang="en-US" altLang="zh-CN" kern="100" dirty="0">
                <a:effectLst/>
                <a:latin typeface="汉仪雅酷黑 65W" panose="020B0604020202020204" charset="-122"/>
                <a:ea typeface="汉仪雅酷黑 65W" panose="020B0604020202020204" charset="-122"/>
              </a:rPr>
              <a:t>JDBC</a:t>
            </a:r>
            <a:r>
              <a:rPr lang="zh-CN" altLang="en-US" kern="100" dirty="0">
                <a:effectLst/>
                <a:latin typeface="汉仪雅酷黑 65W" panose="020B0604020202020204" charset="-122"/>
                <a:ea typeface="汉仪雅酷黑 65W" panose="020B0604020202020204" charset="-122"/>
              </a:rPr>
              <a:t>中接口的应用，并且介绍在数据库中执行不同数据库操作的方法。在数据库编程中，主要涉及到的操作有查询数据、添加数据、修改数据以及删除数据。在进行本节的实例的编程之前，请先安装</a:t>
            </a:r>
            <a:r>
              <a:rPr lang="en-US" altLang="zh-CN" kern="100" dirty="0">
                <a:effectLst/>
                <a:latin typeface="汉仪雅酷黑 65W" panose="020B0604020202020204" charset="-122"/>
                <a:ea typeface="汉仪雅酷黑 65W" panose="020B0604020202020204" charset="-122"/>
              </a:rPr>
              <a:t>MySQL</a:t>
            </a:r>
            <a:r>
              <a:rPr lang="zh-CN" altLang="en-US" kern="100" dirty="0">
                <a:effectLst/>
                <a:latin typeface="汉仪雅酷黑 65W" panose="020B0604020202020204" charset="-122"/>
                <a:ea typeface="汉仪雅酷黑 65W" panose="020B0604020202020204" charset="-122"/>
              </a:rPr>
              <a:t>数据库系统。</a:t>
            </a:r>
            <a:endParaRPr lang="zh-CN" altLang="zh-CN"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551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560830"/>
            <a:ext cx="8272463" cy="923330"/>
          </a:xfrm>
          <a:prstGeom prst="rect">
            <a:avLst/>
          </a:prstGeom>
          <a:noFill/>
        </p:spPr>
        <p:txBody>
          <a:bodyPr wrap="square" rtlCol="0">
            <a:spAutoFit/>
          </a:bodyPr>
          <a:lstStyle/>
          <a:p>
            <a:pPr marR="15875" indent="266700" algn="just">
              <a:tabLst>
                <a:tab pos="-1714500" algn="l"/>
              </a:tabLst>
            </a:pPr>
            <a:r>
              <a:rPr lang="zh-CN" altLang="en-US" kern="100" dirty="0">
                <a:effectLst/>
                <a:latin typeface="汉仪雅酷黑 65W" panose="020B0604020202020204" charset="-122"/>
                <a:ea typeface="汉仪雅酷黑 65W" panose="020B0604020202020204" charset="-122"/>
              </a:rPr>
              <a:t>本节将介绍一个简单的图书信息管理的</a:t>
            </a:r>
            <a:r>
              <a:rPr lang="en-US" altLang="zh-CN" kern="100" dirty="0">
                <a:effectLst/>
                <a:latin typeface="汉仪雅酷黑 65W" panose="020B0604020202020204" charset="-122"/>
                <a:ea typeface="汉仪雅酷黑 65W" panose="020B0604020202020204" charset="-122"/>
              </a:rPr>
              <a:t>Java Web</a:t>
            </a:r>
            <a:r>
              <a:rPr lang="zh-CN" altLang="en-US" kern="100" dirty="0">
                <a:effectLst/>
                <a:latin typeface="汉仪雅酷黑 65W" panose="020B0604020202020204" charset="-122"/>
                <a:ea typeface="汉仪雅酷黑 65W" panose="020B0604020202020204" charset="-122"/>
              </a:rPr>
              <a:t>应用。下面给出该图书信息管理相应的数据表，以及用于创建数据表的</a:t>
            </a:r>
            <a:r>
              <a:rPr lang="en-US" altLang="zh-CN" kern="100" dirty="0">
                <a:effectLst/>
                <a:latin typeface="汉仪雅酷黑 65W" panose="020B0604020202020204" charset="-122"/>
                <a:ea typeface="汉仪雅酷黑 65W" panose="020B0604020202020204" charset="-122"/>
              </a:rPr>
              <a:t>MySQL</a:t>
            </a:r>
            <a:r>
              <a:rPr lang="zh-CN" altLang="en-US" kern="100" dirty="0">
                <a:effectLst/>
                <a:latin typeface="汉仪雅酷黑 65W" panose="020B0604020202020204" charset="-122"/>
                <a:ea typeface="汉仪雅酷黑 65W" panose="020B0604020202020204" charset="-122"/>
              </a:rPr>
              <a:t>脚本</a:t>
            </a:r>
            <a:r>
              <a:rPr lang="en-US" altLang="zh-CN" kern="100" dirty="0" err="1">
                <a:effectLst/>
                <a:latin typeface="汉仪雅酷黑 65W" panose="020B0604020202020204" charset="-122"/>
                <a:ea typeface="汉仪雅酷黑 65W" panose="020B0604020202020204" charset="-122"/>
              </a:rPr>
              <a:t>book.sql</a:t>
            </a:r>
            <a:r>
              <a:rPr lang="zh-CN" altLang="en-US" kern="100" dirty="0">
                <a:effectLst/>
                <a:latin typeface="汉仪雅酷黑 65W" panose="020B0604020202020204" charset="-122"/>
                <a:ea typeface="汉仪雅酷黑 65W" panose="020B0604020202020204" charset="-122"/>
              </a:rPr>
              <a:t>，图书信息表如下表所示。</a:t>
            </a:r>
            <a:endParaRPr lang="zh-CN" altLang="zh-CN"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9.5.1 MySQL</a:t>
            </a:r>
            <a:r>
              <a:rPr lang="zh-CN" altLang="en-US" kern="100" dirty="0">
                <a:effectLst/>
                <a:latin typeface="汉仪雅酷黑 65W" panose="020B0604020202020204" charset="-122"/>
                <a:ea typeface="汉仪雅酷黑 65W" panose="020B0604020202020204" charset="-122"/>
              </a:rPr>
              <a:t>数据库及数据表的建立</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graphicFrame>
        <p:nvGraphicFramePr>
          <p:cNvPr id="12" name="表格 11">
            <a:extLst>
              <a:ext uri="{FF2B5EF4-FFF2-40B4-BE49-F238E27FC236}">
                <a16:creationId xmlns:a16="http://schemas.microsoft.com/office/drawing/2014/main" id="{62450F80-95A2-2026-3606-92DFAAF902EE}"/>
              </a:ext>
            </a:extLst>
          </p:cNvPr>
          <p:cNvGraphicFramePr>
            <a:graphicFrameLocks noGrp="1"/>
          </p:cNvGraphicFramePr>
          <p:nvPr/>
        </p:nvGraphicFramePr>
        <p:xfrm>
          <a:off x="1524000" y="2880400"/>
          <a:ext cx="6096000" cy="18542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786398099"/>
                    </a:ext>
                  </a:extLst>
                </a:gridCol>
                <a:gridCol w="2032000">
                  <a:extLst>
                    <a:ext uri="{9D8B030D-6E8A-4147-A177-3AD203B41FA5}">
                      <a16:colId xmlns:a16="http://schemas.microsoft.com/office/drawing/2014/main" val="695521667"/>
                    </a:ext>
                  </a:extLst>
                </a:gridCol>
                <a:gridCol w="2032000">
                  <a:extLst>
                    <a:ext uri="{9D8B030D-6E8A-4147-A177-3AD203B41FA5}">
                      <a16:colId xmlns:a16="http://schemas.microsoft.com/office/drawing/2014/main" val="3611816935"/>
                    </a:ext>
                  </a:extLst>
                </a:gridCol>
              </a:tblGrid>
              <a:tr h="370840">
                <a:tc>
                  <a:txBody>
                    <a:bodyPr/>
                    <a:lstStyle/>
                    <a:p>
                      <a:pPr indent="229235" algn="ctr"/>
                      <a:r>
                        <a:rPr lang="zh-CN" sz="1100" b="1" kern="100">
                          <a:effectLst/>
                          <a:latin typeface="Times New Roman" panose="02020603050405020304" pitchFamily="18" charset="0"/>
                          <a:ea typeface="宋体" panose="02010600030101010101" pitchFamily="2" charset="-122"/>
                        </a:rPr>
                        <a:t>字段名</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9235" algn="ctr"/>
                      <a:r>
                        <a:rPr lang="zh-CN" sz="1100" b="1" kern="100">
                          <a:effectLst/>
                          <a:latin typeface="Times New Roman" panose="02020603050405020304" pitchFamily="18" charset="0"/>
                          <a:ea typeface="宋体" panose="02010600030101010101" pitchFamily="2" charset="-122"/>
                        </a:rPr>
                        <a:t>字段类型</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9235" algn="ctr"/>
                      <a:r>
                        <a:rPr lang="zh-CN" sz="1100" b="1" kern="100">
                          <a:effectLst/>
                          <a:latin typeface="Times New Roman" panose="02020603050405020304" pitchFamily="18" charset="0"/>
                          <a:ea typeface="宋体" panose="02010600030101010101" pitchFamily="2" charset="-122"/>
                        </a:rPr>
                        <a:t>字段说明</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4190909"/>
                  </a:ext>
                </a:extLst>
              </a:tr>
              <a:tr h="370840">
                <a:tc>
                  <a:txBody>
                    <a:bodyPr/>
                    <a:lstStyle/>
                    <a:p>
                      <a:pPr indent="228600" algn="ctr"/>
                      <a:r>
                        <a:rPr lang="en-US" sz="1100" kern="100">
                          <a:effectLst/>
                          <a:latin typeface="Times New Roman" panose="02020603050405020304" pitchFamily="18" charset="0"/>
                          <a:ea typeface="宋体" panose="02010600030101010101" pitchFamily="2" charset="-122"/>
                        </a:rPr>
                        <a:t>bookID</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en-US" sz="1100" kern="100">
                          <a:effectLst/>
                          <a:latin typeface="Times New Roman" panose="02020603050405020304" pitchFamily="18" charset="0"/>
                          <a:ea typeface="宋体" panose="02010600030101010101" pitchFamily="2" charset="-122"/>
                        </a:rPr>
                        <a:t>Varchar(30)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zh-CN" sz="1100" kern="100">
                          <a:effectLst/>
                          <a:latin typeface="Times New Roman" panose="02020603050405020304" pitchFamily="18" charset="0"/>
                          <a:ea typeface="宋体" panose="02010600030101010101" pitchFamily="2" charset="-122"/>
                        </a:rPr>
                        <a:t>图书编号</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79564883"/>
                  </a:ext>
                </a:extLst>
              </a:tr>
              <a:tr h="370840">
                <a:tc>
                  <a:txBody>
                    <a:bodyPr/>
                    <a:lstStyle/>
                    <a:p>
                      <a:pPr indent="228600" algn="ctr"/>
                      <a:r>
                        <a:rPr lang="en-US" sz="1100" kern="100">
                          <a:effectLst/>
                          <a:latin typeface="Times New Roman" panose="02020603050405020304" pitchFamily="18" charset="0"/>
                          <a:ea typeface="宋体" panose="02010600030101010101" pitchFamily="2" charset="-122"/>
                        </a:rPr>
                        <a:t>bookName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en-US" sz="1100" kern="100">
                          <a:effectLst/>
                          <a:latin typeface="Times New Roman" panose="02020603050405020304" pitchFamily="18" charset="0"/>
                          <a:ea typeface="宋体" panose="02010600030101010101" pitchFamily="2" charset="-122"/>
                        </a:rPr>
                        <a:t>Varchar(100)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zh-CN" sz="1100" kern="100">
                          <a:effectLst/>
                          <a:latin typeface="Times New Roman" panose="02020603050405020304" pitchFamily="18" charset="0"/>
                          <a:ea typeface="宋体" panose="02010600030101010101" pitchFamily="2" charset="-122"/>
                        </a:rPr>
                        <a:t>图书的名字</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54345310"/>
                  </a:ext>
                </a:extLst>
              </a:tr>
              <a:tr h="370840">
                <a:tc>
                  <a:txBody>
                    <a:bodyPr/>
                    <a:lstStyle/>
                    <a:p>
                      <a:pPr indent="228600" algn="ctr"/>
                      <a:r>
                        <a:rPr lang="en-US" sz="1100" kern="100" dirty="0" err="1">
                          <a:effectLst/>
                          <a:latin typeface="Times New Roman" panose="02020603050405020304" pitchFamily="18" charset="0"/>
                          <a:ea typeface="宋体" panose="02010600030101010101" pitchFamily="2" charset="-122"/>
                        </a:rPr>
                        <a:t>bookPublisher</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en-US" sz="1100" kern="100">
                          <a:effectLst/>
                          <a:latin typeface="Times New Roman" panose="02020603050405020304" pitchFamily="18" charset="0"/>
                          <a:ea typeface="宋体" panose="02010600030101010101" pitchFamily="2" charset="-122"/>
                        </a:rPr>
                        <a:t>Varchar(100)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zh-CN" sz="1100" kern="100">
                          <a:effectLst/>
                          <a:latin typeface="Times New Roman" panose="02020603050405020304" pitchFamily="18" charset="0"/>
                          <a:ea typeface="宋体" panose="02010600030101010101" pitchFamily="2" charset="-122"/>
                        </a:rPr>
                        <a:t>出版社的名字</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95929398"/>
                  </a:ext>
                </a:extLst>
              </a:tr>
              <a:tr h="370840">
                <a:tc>
                  <a:txBody>
                    <a:bodyPr/>
                    <a:lstStyle/>
                    <a:p>
                      <a:pPr indent="228600" algn="ctr"/>
                      <a:r>
                        <a:rPr lang="en-US" sz="1100" kern="100">
                          <a:effectLst/>
                          <a:latin typeface="Times New Roman" panose="02020603050405020304" pitchFamily="18" charset="0"/>
                          <a:ea typeface="宋体" panose="02010600030101010101" pitchFamily="2" charset="-122"/>
                        </a:rPr>
                        <a:t>bookPrice</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en-US" sz="1100" kern="100">
                          <a:effectLst/>
                          <a:latin typeface="Times New Roman" panose="02020603050405020304" pitchFamily="18" charset="0"/>
                          <a:ea typeface="宋体" panose="02010600030101010101" pitchFamily="2" charset="-122"/>
                        </a:rPr>
                        <a:t>Float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ctr"/>
                      <a:r>
                        <a:rPr lang="zh-CN" sz="1100" kern="100" dirty="0">
                          <a:effectLst/>
                          <a:latin typeface="Times New Roman" panose="02020603050405020304" pitchFamily="18" charset="0"/>
                          <a:ea typeface="宋体" panose="02010600030101010101" pitchFamily="2" charset="-122"/>
                        </a:rPr>
                        <a:t>图书的价格</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61613824"/>
                  </a:ext>
                </a:extLst>
              </a:tr>
            </a:tbl>
          </a:graphicData>
        </a:graphic>
      </p:graphicFrame>
    </p:spTree>
    <p:extLst>
      <p:ext uri="{BB962C8B-B14F-4D97-AF65-F5344CB8AC3E}">
        <p14:creationId xmlns:p14="http://schemas.microsoft.com/office/powerpoint/2010/main" val="2467418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754874"/>
          </a:xfrm>
          <a:prstGeom prst="rect">
            <a:avLst/>
          </a:prstGeom>
          <a:noFill/>
        </p:spPr>
        <p:txBody>
          <a:bodyPr wrap="square" rtlCol="0">
            <a:spAutoFit/>
          </a:bodyPr>
          <a:lstStyle/>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例</a:t>
            </a:r>
            <a:r>
              <a:rPr lang="en-US" altLang="zh-CN" sz="1400" kern="100" dirty="0">
                <a:effectLst/>
                <a:latin typeface="汉仪雅酷黑 65W" panose="020B0604020202020204" charset="-122"/>
                <a:ea typeface="汉仪雅酷黑 65W" panose="020B0604020202020204" charset="-122"/>
              </a:rPr>
              <a:t>9.2]</a:t>
            </a:r>
            <a:r>
              <a:rPr lang="zh-CN" altLang="en-US" sz="1400" kern="100" dirty="0">
                <a:effectLst/>
                <a:latin typeface="汉仪雅酷黑 65W" panose="020B0604020202020204" charset="-122"/>
                <a:ea typeface="汉仪雅酷黑 65W" panose="020B0604020202020204" charset="-122"/>
              </a:rPr>
              <a:t>　创建</a:t>
            </a:r>
            <a:r>
              <a:rPr lang="en-US" altLang="zh-CN" sz="1400" kern="100" dirty="0">
                <a:effectLst/>
                <a:latin typeface="汉仪雅酷黑 65W" panose="020B0604020202020204" charset="-122"/>
                <a:ea typeface="汉仪雅酷黑 65W" panose="020B0604020202020204" charset="-122"/>
              </a:rPr>
              <a:t>Book</a:t>
            </a:r>
            <a:r>
              <a:rPr lang="zh-CN" altLang="en-US" sz="1400" kern="100" dirty="0">
                <a:effectLst/>
                <a:latin typeface="汉仪雅酷黑 65W" panose="020B0604020202020204" charset="-122"/>
                <a:ea typeface="汉仪雅酷黑 65W" panose="020B0604020202020204" charset="-122"/>
              </a:rPr>
              <a:t>表的</a:t>
            </a:r>
            <a:r>
              <a:rPr lang="en-US" altLang="zh-CN" sz="1400" kern="100" dirty="0">
                <a:effectLst/>
                <a:latin typeface="汉仪雅酷黑 65W" panose="020B0604020202020204" charset="-122"/>
                <a:ea typeface="汉仪雅酷黑 65W" panose="020B0604020202020204" charset="-122"/>
              </a:rPr>
              <a:t>SQL</a:t>
            </a:r>
            <a:r>
              <a:rPr lang="zh-CN" altLang="en-US" sz="1400" kern="100" dirty="0">
                <a:effectLst/>
                <a:latin typeface="汉仪雅酷黑 65W" panose="020B0604020202020204" charset="-122"/>
                <a:ea typeface="汉仪雅酷黑 65W" panose="020B0604020202020204" charset="-122"/>
              </a:rPr>
              <a:t>脚本</a:t>
            </a:r>
            <a:r>
              <a:rPr lang="en-US" altLang="zh-CN" sz="1400" kern="100" dirty="0" err="1">
                <a:effectLst/>
                <a:latin typeface="汉仪雅酷黑 65W" panose="020B0604020202020204" charset="-122"/>
                <a:ea typeface="汉仪雅酷黑 65W" panose="020B0604020202020204" charset="-122"/>
              </a:rPr>
              <a:t>book.sql</a:t>
            </a:r>
            <a:endParaRPr lang="en-US" altLang="zh-CN" sz="14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使用</a:t>
            </a:r>
            <a:r>
              <a:rPr lang="en-US" altLang="zh-CN" sz="1400" kern="100" dirty="0" err="1">
                <a:effectLst/>
                <a:latin typeface="汉仪雅酷黑 65W" panose="020B0604020202020204" charset="-122"/>
                <a:ea typeface="汉仪雅酷黑 65W" panose="020B0604020202020204" charset="-122"/>
              </a:rPr>
              <a:t>jspdb</a:t>
            </a:r>
            <a:r>
              <a:rPr lang="zh-CN" altLang="en-US" sz="1400" kern="100" dirty="0">
                <a:effectLst/>
                <a:latin typeface="汉仪雅酷黑 65W" panose="020B0604020202020204" charset="-122"/>
                <a:ea typeface="汉仪雅酷黑 65W" panose="020B0604020202020204" charset="-122"/>
              </a:rPr>
              <a:t>数据库</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use </a:t>
            </a:r>
            <a:r>
              <a:rPr lang="en-US" altLang="zh-CN" sz="1400" kern="100" dirty="0" err="1">
                <a:effectLst/>
                <a:latin typeface="汉仪雅酷黑 65W" panose="020B0604020202020204" charset="-122"/>
                <a:ea typeface="汉仪雅酷黑 65W" panose="020B0604020202020204" charset="-122"/>
              </a:rPr>
              <a:t>jspdb</a:t>
            </a:r>
            <a:r>
              <a:rPr lang="en-US" altLang="zh-CN" sz="140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创建数据表</a:t>
            </a:r>
            <a:r>
              <a:rPr lang="en-US" altLang="zh-CN" sz="1400" kern="100" dirty="0">
                <a:effectLst/>
                <a:latin typeface="汉仪雅酷黑 65W" panose="020B0604020202020204" charset="-122"/>
                <a:ea typeface="汉仪雅酷黑 65W" panose="020B0604020202020204" charset="-122"/>
              </a:rPr>
              <a:t>Book,</a:t>
            </a:r>
            <a:r>
              <a:rPr lang="zh-CN" altLang="en-US" sz="1400" kern="100" dirty="0">
                <a:effectLst/>
                <a:latin typeface="汉仪雅酷黑 65W" panose="020B0604020202020204" charset="-122"/>
                <a:ea typeface="汉仪雅酷黑 65W" panose="020B0604020202020204" charset="-122"/>
              </a:rPr>
              <a:t>建立相关字段</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create table book(</a:t>
            </a:r>
            <a:r>
              <a:rPr lang="en-US" altLang="zh-CN" sz="1400" kern="100" dirty="0" err="1">
                <a:effectLst/>
                <a:latin typeface="汉仪雅酷黑 65W" panose="020B0604020202020204" charset="-122"/>
                <a:ea typeface="汉仪雅酷黑 65W" panose="020B0604020202020204" charset="-122"/>
              </a:rPr>
              <a:t>bookID</a:t>
            </a:r>
            <a:r>
              <a:rPr lang="en-US" altLang="zh-CN" sz="1400" kern="100" dirty="0">
                <a:effectLst/>
                <a:latin typeface="汉仪雅酷黑 65W" panose="020B0604020202020204" charset="-122"/>
                <a:ea typeface="汉仪雅酷黑 65W" panose="020B0604020202020204" charset="-122"/>
              </a:rPr>
              <a:t> varchar(30) primary key,</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a:t>
            </a:r>
            <a:r>
              <a:rPr lang="en-US" altLang="zh-CN" sz="1400" kern="100" dirty="0" err="1">
                <a:effectLst/>
                <a:latin typeface="汉仪雅酷黑 65W" panose="020B0604020202020204" charset="-122"/>
                <a:ea typeface="汉仪雅酷黑 65W" panose="020B0604020202020204" charset="-122"/>
              </a:rPr>
              <a:t>bookName</a:t>
            </a:r>
            <a:r>
              <a:rPr lang="en-US" altLang="zh-CN" sz="1400" kern="100" dirty="0">
                <a:effectLst/>
                <a:latin typeface="汉仪雅酷黑 65W" panose="020B0604020202020204" charset="-122"/>
                <a:ea typeface="汉仪雅酷黑 65W" panose="020B0604020202020204" charset="-122"/>
              </a:rPr>
              <a:t> varchar(100),</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a:t>
            </a:r>
            <a:r>
              <a:rPr lang="en-US" altLang="zh-CN" sz="1400" kern="100" dirty="0" err="1">
                <a:effectLst/>
                <a:latin typeface="汉仪雅酷黑 65W" panose="020B0604020202020204" charset="-122"/>
                <a:ea typeface="汉仪雅酷黑 65W" panose="020B0604020202020204" charset="-122"/>
              </a:rPr>
              <a:t>bookPublisher</a:t>
            </a:r>
            <a:r>
              <a:rPr lang="en-US" altLang="zh-CN" sz="1400" kern="100" dirty="0">
                <a:effectLst/>
                <a:latin typeface="汉仪雅酷黑 65W" panose="020B0604020202020204" charset="-122"/>
                <a:ea typeface="汉仪雅酷黑 65W" panose="020B0604020202020204" charset="-122"/>
              </a:rPr>
              <a:t> varchar(100),</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a:t>
            </a:r>
            <a:r>
              <a:rPr lang="en-US" altLang="zh-CN" sz="1400" kern="100" dirty="0" err="1">
                <a:effectLst/>
                <a:latin typeface="汉仪雅酷黑 65W" panose="020B0604020202020204" charset="-122"/>
                <a:ea typeface="汉仪雅酷黑 65W" panose="020B0604020202020204" charset="-122"/>
              </a:rPr>
              <a:t>bookPrice</a:t>
            </a:r>
            <a:r>
              <a:rPr lang="en-US" altLang="zh-CN" sz="1400" kern="100" dirty="0">
                <a:effectLst/>
                <a:latin typeface="汉仪雅酷黑 65W" panose="020B0604020202020204" charset="-122"/>
                <a:ea typeface="汉仪雅酷黑 65W" panose="020B0604020202020204" charset="-122"/>
              </a:rPr>
              <a:t> float);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插入四条图书信息记录，其中每条记录都与字段的定义语句相对应。</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insert into book values('00956845','《SpringCloud</a:t>
            </a:r>
            <a:r>
              <a:rPr lang="zh-CN" altLang="en-US" sz="1400" kern="100" dirty="0">
                <a:effectLst/>
                <a:latin typeface="汉仪雅酷黑 65W" panose="020B0604020202020204" charset="-122"/>
                <a:ea typeface="汉仪雅酷黑 65W" panose="020B0604020202020204" charset="-122"/>
              </a:rPr>
              <a:t>微服务实战</a:t>
            </a: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清华大学出版社 </a:t>
            </a:r>
            <a:r>
              <a:rPr lang="en-US" altLang="zh-CN" sz="1400" kern="100" dirty="0">
                <a:effectLst/>
                <a:latin typeface="汉仪雅酷黑 65W" panose="020B0604020202020204" charset="-122"/>
                <a:ea typeface="汉仪雅酷黑 65W" panose="020B0604020202020204" charset="-122"/>
              </a:rPr>
              <a:t>',59.8);</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insert into book values('15982354','《</a:t>
            </a:r>
            <a:r>
              <a:rPr lang="zh-CN" altLang="en-US" sz="1400" kern="100" dirty="0">
                <a:effectLst/>
                <a:latin typeface="汉仪雅酷黑 65W" panose="020B0604020202020204" charset="-122"/>
                <a:ea typeface="汉仪雅酷黑 65W" panose="020B0604020202020204" charset="-122"/>
              </a:rPr>
              <a:t>程序员之禅</a:t>
            </a: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中国人民出版社</a:t>
            </a:r>
            <a:r>
              <a:rPr lang="en-US" altLang="zh-CN" sz="1400" kern="100" dirty="0">
                <a:effectLst/>
                <a:latin typeface="汉仪雅酷黑 65W" panose="020B0604020202020204" charset="-122"/>
                <a:ea typeface="汉仪雅酷黑 65W" panose="020B0604020202020204" charset="-122"/>
              </a:rPr>
              <a:t>',65.8);</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insert into book values('08598942','《Vue.js</a:t>
            </a:r>
            <a:r>
              <a:rPr lang="zh-CN" altLang="en-US" sz="1400" kern="100" dirty="0">
                <a:effectLst/>
                <a:latin typeface="汉仪雅酷黑 65W" panose="020B0604020202020204" charset="-122"/>
                <a:ea typeface="汉仪雅酷黑 65W" panose="020B0604020202020204" charset="-122"/>
              </a:rPr>
              <a:t>教程</a:t>
            </a: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电子信息出版社</a:t>
            </a:r>
            <a:r>
              <a:rPr lang="en-US" altLang="zh-CN" sz="1400" kern="100" dirty="0">
                <a:effectLst/>
                <a:latin typeface="汉仪雅酷黑 65W" panose="020B0604020202020204" charset="-122"/>
                <a:ea typeface="汉仪雅酷黑 65W" panose="020B0604020202020204" charset="-122"/>
              </a:rPr>
              <a:t>',56.6);</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insert into book values('187422669','《</a:t>
            </a:r>
            <a:r>
              <a:rPr lang="zh-CN" altLang="en-US" sz="1400" kern="100" dirty="0">
                <a:effectLst/>
                <a:latin typeface="汉仪雅酷黑 65W" panose="020B0604020202020204" charset="-122"/>
                <a:ea typeface="汉仪雅酷黑 65W" panose="020B0604020202020204" charset="-122"/>
              </a:rPr>
              <a:t>马斯克与</a:t>
            </a:r>
            <a:r>
              <a:rPr lang="en-US" altLang="zh-CN" sz="1400" kern="100" dirty="0">
                <a:effectLst/>
                <a:latin typeface="汉仪雅酷黑 65W" panose="020B0604020202020204" charset="-122"/>
                <a:ea typeface="汉仪雅酷黑 65W" panose="020B0604020202020204" charset="-122"/>
              </a:rPr>
              <a:t>Solar City》','</a:t>
            </a:r>
            <a:r>
              <a:rPr lang="zh-CN" altLang="en-US" sz="1400" kern="100" dirty="0">
                <a:effectLst/>
                <a:latin typeface="汉仪雅酷黑 65W" panose="020B0604020202020204" charset="-122"/>
                <a:ea typeface="汉仪雅酷黑 65W" panose="020B0604020202020204" charset="-122"/>
              </a:rPr>
              <a:t>海外出版社</a:t>
            </a:r>
            <a:r>
              <a:rPr lang="en-US" altLang="zh-CN" sz="1400" kern="100" dirty="0">
                <a:effectLst/>
                <a:latin typeface="汉仪雅酷黑 65W" panose="020B0604020202020204" charset="-122"/>
                <a:ea typeface="汉仪雅酷黑 65W" panose="020B0604020202020204" charset="-122"/>
              </a:rPr>
              <a:t>',90.8);</a:t>
            </a:r>
          </a:p>
          <a:p>
            <a:pPr marR="15875" indent="266700" algn="just">
              <a:tabLst>
                <a:tab pos="-1714500" algn="l"/>
              </a:tabLst>
            </a:pPr>
            <a:endParaRPr lang="en-US" altLang="zh-CN" sz="14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zh-CN" altLang="en-US" sz="1400" kern="100" dirty="0">
                <a:effectLst/>
                <a:latin typeface="汉仪雅酷黑 65W" panose="020B0604020202020204" charset="-122"/>
                <a:ea typeface="汉仪雅酷黑 65W" panose="020B0604020202020204" charset="-122"/>
              </a:rPr>
              <a:t>启动</a:t>
            </a:r>
            <a:r>
              <a:rPr lang="en-US" altLang="zh-CN" sz="1400" kern="100" dirty="0">
                <a:effectLst/>
                <a:latin typeface="汉仪雅酷黑 65W" panose="020B0604020202020204" charset="-122"/>
                <a:ea typeface="汉仪雅酷黑 65W" panose="020B0604020202020204" charset="-122"/>
              </a:rPr>
              <a:t>MySQL8.0</a:t>
            </a:r>
            <a:r>
              <a:rPr lang="zh-CN" altLang="en-US" sz="1400" kern="100" dirty="0">
                <a:effectLst/>
                <a:latin typeface="汉仪雅酷黑 65W" panose="020B0604020202020204" charset="-122"/>
                <a:ea typeface="汉仪雅酷黑 65W" panose="020B0604020202020204" charset="-122"/>
              </a:rPr>
              <a:t>命令窗口，首先需要输入管理员密码进入页面。在页面中输入以上</a:t>
            </a:r>
            <a:r>
              <a:rPr lang="en-US" altLang="zh-CN" sz="1400" kern="100" dirty="0" err="1">
                <a:effectLst/>
                <a:latin typeface="汉仪雅酷黑 65W" panose="020B0604020202020204" charset="-122"/>
                <a:ea typeface="汉仪雅酷黑 65W" panose="020B0604020202020204" charset="-122"/>
              </a:rPr>
              <a:t>sql</a:t>
            </a:r>
            <a:r>
              <a:rPr lang="zh-CN" altLang="en-US" sz="1400" kern="100" dirty="0">
                <a:effectLst/>
                <a:latin typeface="汉仪雅酷黑 65W" panose="020B0604020202020204" charset="-122"/>
                <a:ea typeface="汉仪雅酷黑 65W" panose="020B0604020202020204" charset="-122"/>
              </a:rPr>
              <a:t>语句建立数据表</a:t>
            </a:r>
            <a:r>
              <a:rPr lang="en-US" altLang="zh-CN" sz="1400" kern="100" dirty="0">
                <a:effectLst/>
                <a:latin typeface="汉仪雅酷黑 65W" panose="020B0604020202020204" charset="-122"/>
                <a:ea typeface="汉仪雅酷黑 65W" panose="020B0604020202020204" charset="-122"/>
              </a:rPr>
              <a:t>Book</a:t>
            </a:r>
            <a:r>
              <a:rPr lang="zh-CN" altLang="en-US" sz="1400" kern="100" dirty="0">
                <a:effectLst/>
                <a:latin typeface="汉仪雅酷黑 65W" panose="020B0604020202020204" charset="-122"/>
                <a:ea typeface="汉仪雅酷黑 65W" panose="020B0604020202020204" charset="-122"/>
              </a:rPr>
              <a:t>。读者也可以使用</a:t>
            </a:r>
            <a:r>
              <a:rPr lang="en-US" altLang="zh-CN" sz="1400" kern="100" dirty="0">
                <a:effectLst/>
                <a:latin typeface="汉仪雅酷黑 65W" panose="020B0604020202020204" charset="-122"/>
                <a:ea typeface="汉仪雅酷黑 65W" panose="020B0604020202020204" charset="-122"/>
              </a:rPr>
              <a:t>MySQL</a:t>
            </a:r>
            <a:r>
              <a:rPr lang="zh-CN" altLang="en-US" sz="1400" kern="100" dirty="0">
                <a:effectLst/>
                <a:latin typeface="汉仪雅酷黑 65W" panose="020B0604020202020204" charset="-122"/>
                <a:ea typeface="汉仪雅酷黑 65W" panose="020B0604020202020204" charset="-122"/>
              </a:rPr>
              <a:t>数据库的用户界面软件</a:t>
            </a:r>
            <a:r>
              <a:rPr lang="en-US" altLang="zh-CN" sz="1400" kern="100" dirty="0" err="1">
                <a:effectLst/>
                <a:latin typeface="汉仪雅酷黑 65W" panose="020B0604020202020204" charset="-122"/>
                <a:ea typeface="汉仪雅酷黑 65W" panose="020B0604020202020204" charset="-122"/>
              </a:rPr>
              <a:t>Navicat</a:t>
            </a:r>
            <a:r>
              <a:rPr lang="zh-CN" altLang="en-US" sz="1400" kern="100" dirty="0">
                <a:effectLst/>
                <a:latin typeface="汉仪雅酷黑 65W" panose="020B0604020202020204" charset="-122"/>
                <a:ea typeface="汉仪雅酷黑 65W" panose="020B0604020202020204" charset="-122"/>
              </a:rPr>
              <a:t>进行数据库操作。另外也可以尝试使用</a:t>
            </a:r>
            <a:r>
              <a:rPr lang="en-US" altLang="zh-CN" sz="1400" kern="100" dirty="0">
                <a:effectLst/>
                <a:latin typeface="汉仪雅酷黑 65W" panose="020B0604020202020204" charset="-122"/>
                <a:ea typeface="汉仪雅酷黑 65W" panose="020B0604020202020204" charset="-122"/>
              </a:rPr>
              <a:t>MS SQL Server</a:t>
            </a:r>
            <a:r>
              <a:rPr lang="zh-CN" altLang="en-US" sz="1400" kern="100" dirty="0">
                <a:effectLst/>
                <a:latin typeface="汉仪雅酷黑 65W" panose="020B0604020202020204" charset="-122"/>
                <a:ea typeface="汉仪雅酷黑 65W" panose="020B0604020202020204" charset="-122"/>
              </a:rPr>
              <a:t>数据库软件进行同样的操作，最后得到的结果与使用</a:t>
            </a:r>
            <a:r>
              <a:rPr lang="en-US" altLang="zh-CN" sz="1400" kern="100" dirty="0">
                <a:effectLst/>
                <a:latin typeface="汉仪雅酷黑 65W" panose="020B0604020202020204" charset="-122"/>
                <a:ea typeface="汉仪雅酷黑 65W" panose="020B0604020202020204" charset="-122"/>
              </a:rPr>
              <a:t>MySQL</a:t>
            </a:r>
            <a:r>
              <a:rPr lang="zh-CN" altLang="en-US" sz="1400" kern="100" dirty="0">
                <a:effectLst/>
                <a:latin typeface="汉仪雅酷黑 65W" panose="020B0604020202020204" charset="-122"/>
                <a:ea typeface="汉仪雅酷黑 65W" panose="020B0604020202020204" charset="-122"/>
              </a:rPr>
              <a:t>数据库得到的结果一致。</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9.5.1 MySQL</a:t>
            </a:r>
            <a:r>
              <a:rPr lang="zh-CN" altLang="en-US" kern="100" dirty="0">
                <a:effectLst/>
                <a:latin typeface="汉仪雅酷黑 65W" panose="020B0604020202020204" charset="-122"/>
                <a:ea typeface="汉仪雅酷黑 65W" panose="020B0604020202020204" charset="-122"/>
              </a:rPr>
              <a:t>数据库及数据表的建立</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2183497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07777"/>
          </a:xfrm>
          <a:prstGeom prst="rect">
            <a:avLst/>
          </a:prstGeom>
          <a:noFill/>
        </p:spPr>
        <p:txBody>
          <a:bodyPr wrap="square" rtlCol="0">
            <a:spAutoFit/>
          </a:bodyPr>
          <a:lstStyle/>
          <a:p>
            <a:pPr marR="15875" indent="266700" algn="just">
              <a:tabLst>
                <a:tab pos="-1714500" algn="l"/>
              </a:tabLst>
            </a:pPr>
            <a:r>
              <a:rPr lang="zh-CN" altLang="en-US" sz="1400" kern="100" dirty="0">
                <a:effectLst/>
                <a:latin typeface="汉仪雅酷黑 65W" panose="020B0604020202020204" charset="-122"/>
                <a:ea typeface="汉仪雅酷黑 65W" panose="020B0604020202020204" charset="-122"/>
              </a:rPr>
              <a:t>下图是在</a:t>
            </a:r>
            <a:r>
              <a:rPr lang="en-US" altLang="zh-CN" sz="1400" kern="100" dirty="0">
                <a:effectLst/>
                <a:latin typeface="汉仪雅酷黑 65W" panose="020B0604020202020204" charset="-122"/>
                <a:ea typeface="汉仪雅酷黑 65W" panose="020B0604020202020204" charset="-122"/>
              </a:rPr>
              <a:t>MySQL Command Line Client</a:t>
            </a:r>
            <a:r>
              <a:rPr lang="zh-CN" altLang="en-US" sz="1400" kern="100" dirty="0">
                <a:effectLst/>
                <a:latin typeface="汉仪雅酷黑 65W" panose="020B0604020202020204" charset="-122"/>
                <a:ea typeface="汉仪雅酷黑 65W" panose="020B0604020202020204" charset="-122"/>
              </a:rPr>
              <a:t>中创建图书表的示意图。</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9.5.1 MySQL</a:t>
            </a:r>
            <a:r>
              <a:rPr lang="zh-CN" altLang="en-US" kern="100" dirty="0">
                <a:effectLst/>
                <a:latin typeface="汉仪雅酷黑 65W" panose="020B0604020202020204" charset="-122"/>
                <a:ea typeface="汉仪雅酷黑 65W" panose="020B0604020202020204" charset="-122"/>
              </a:rPr>
              <a:t>数据库及数据表的建立</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pic>
        <p:nvPicPr>
          <p:cNvPr id="11" name="图片 10">
            <a:extLst>
              <a:ext uri="{FF2B5EF4-FFF2-40B4-BE49-F238E27FC236}">
                <a16:creationId xmlns:a16="http://schemas.microsoft.com/office/drawing/2014/main" id="{54513C31-5076-5096-F1A1-595D2ACE041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2170511" y="2095409"/>
            <a:ext cx="4325458" cy="3216366"/>
          </a:xfrm>
          <a:prstGeom prst="rect">
            <a:avLst/>
          </a:prstGeom>
          <a:noFill/>
          <a:ln>
            <a:noFill/>
          </a:ln>
        </p:spPr>
      </p:pic>
      <p:sp>
        <p:nvSpPr>
          <p:cNvPr id="12" name="文本框 11">
            <a:extLst>
              <a:ext uri="{FF2B5EF4-FFF2-40B4-BE49-F238E27FC236}">
                <a16:creationId xmlns:a16="http://schemas.microsoft.com/office/drawing/2014/main" id="{226C95C8-C175-4BFA-076A-86C020A7E84F}"/>
              </a:ext>
            </a:extLst>
          </p:cNvPr>
          <p:cNvSpPr txBox="1"/>
          <p:nvPr/>
        </p:nvSpPr>
        <p:spPr>
          <a:xfrm>
            <a:off x="2843768" y="5350431"/>
            <a:ext cx="2978944" cy="369332"/>
          </a:xfrm>
          <a:prstGeom prst="rect">
            <a:avLst/>
          </a:prstGeom>
          <a:noFill/>
        </p:spPr>
        <p:txBody>
          <a:bodyPr wrap="square" rtlCol="0">
            <a:spAutoFit/>
          </a:bodyPr>
          <a:lstStyle/>
          <a:p>
            <a:r>
              <a:rPr lang="zh-CN" altLang="en-US" dirty="0"/>
              <a:t>图 </a:t>
            </a:r>
            <a:r>
              <a:rPr lang="en-US" altLang="zh-CN" dirty="0"/>
              <a:t>9.5 </a:t>
            </a:r>
            <a:r>
              <a:rPr lang="zh-CN" altLang="en-US" dirty="0"/>
              <a:t>图书表创建示意图</a:t>
            </a:r>
          </a:p>
        </p:txBody>
      </p:sp>
    </p:spTree>
    <p:extLst>
      <p:ext uri="{BB962C8B-B14F-4D97-AF65-F5344CB8AC3E}">
        <p14:creationId xmlns:p14="http://schemas.microsoft.com/office/powerpoint/2010/main" val="17236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416320"/>
          </a:xfrm>
          <a:prstGeom prst="rect">
            <a:avLst/>
          </a:prstGeom>
          <a:noFill/>
        </p:spPr>
        <p:txBody>
          <a:bodyPr wrap="square" rtlCol="0">
            <a:spAutoFit/>
          </a:bodyPr>
          <a:lstStyle/>
          <a:p>
            <a:pPr marR="15875" indent="266700" algn="just">
              <a:tabLst>
                <a:tab pos="-1714500" algn="l"/>
              </a:tabLst>
            </a:pPr>
            <a:r>
              <a:rPr lang="zh-CN" altLang="en-US" kern="100" dirty="0">
                <a:effectLst/>
                <a:latin typeface="汉仪雅酷黑 65W" panose="020B0604020202020204" charset="-122"/>
                <a:ea typeface="汉仪雅酷黑 65W" panose="020B0604020202020204" charset="-122"/>
              </a:rPr>
              <a:t>选择好进行</a:t>
            </a:r>
            <a:r>
              <a:rPr lang="en-US" altLang="zh-CN" kern="100" dirty="0">
                <a:effectLst/>
                <a:latin typeface="汉仪雅酷黑 65W" panose="020B0604020202020204" charset="-122"/>
                <a:ea typeface="汉仪雅酷黑 65W" panose="020B0604020202020204" charset="-122"/>
              </a:rPr>
              <a:t>Java Web</a:t>
            </a:r>
            <a:r>
              <a:rPr lang="zh-CN" altLang="en-US" kern="100" dirty="0">
                <a:effectLst/>
                <a:latin typeface="汉仪雅酷黑 65W" panose="020B0604020202020204" charset="-122"/>
                <a:ea typeface="汉仪雅酷黑 65W" panose="020B0604020202020204" charset="-122"/>
              </a:rPr>
              <a:t>应用开发所使用的数据库后，就可以进行</a:t>
            </a:r>
            <a:r>
              <a:rPr lang="en-US" altLang="zh-CN" kern="100" dirty="0">
                <a:effectLst/>
                <a:latin typeface="汉仪雅酷黑 65W" panose="020B0604020202020204" charset="-122"/>
                <a:ea typeface="汉仪雅酷黑 65W" panose="020B0604020202020204" charset="-122"/>
              </a:rPr>
              <a:t>JSP</a:t>
            </a:r>
            <a:r>
              <a:rPr lang="zh-CN" altLang="en-US" kern="100" dirty="0">
                <a:effectLst/>
                <a:latin typeface="汉仪雅酷黑 65W" panose="020B0604020202020204" charset="-122"/>
                <a:ea typeface="汉仪雅酷黑 65W" panose="020B0604020202020204" charset="-122"/>
              </a:rPr>
              <a:t>访问数据库程序的程序设计。开发者在执行所有数据库相关操作之前，首先要确保将</a:t>
            </a:r>
            <a:r>
              <a:rPr lang="en-US" altLang="zh-CN" kern="100" dirty="0">
                <a:effectLst/>
                <a:latin typeface="汉仪雅酷黑 65W" panose="020B0604020202020204" charset="-122"/>
                <a:ea typeface="汉仪雅酷黑 65W" panose="020B0604020202020204" charset="-122"/>
              </a:rPr>
              <a:t>JDBC</a:t>
            </a:r>
            <a:r>
              <a:rPr lang="zh-CN" altLang="en-US" kern="100" dirty="0">
                <a:effectLst/>
                <a:latin typeface="汉仪雅酷黑 65W" panose="020B0604020202020204" charset="-122"/>
                <a:ea typeface="汉仪雅酷黑 65W" panose="020B0604020202020204" charset="-122"/>
              </a:rPr>
              <a:t>驱动程序</a:t>
            </a:r>
            <a:r>
              <a:rPr lang="en-US" altLang="zh-CN" kern="100" dirty="0">
                <a:effectLst/>
                <a:latin typeface="汉仪雅酷黑 65W" panose="020B0604020202020204" charset="-122"/>
                <a:ea typeface="汉仪雅酷黑 65W" panose="020B0604020202020204" charset="-122"/>
              </a:rPr>
              <a:t>mysql-connector-java-5.1.31-bin.jar</a:t>
            </a:r>
            <a:r>
              <a:rPr lang="zh-CN" altLang="en-US" kern="100" dirty="0">
                <a:effectLst/>
                <a:latin typeface="汉仪雅酷黑 65W" panose="020B0604020202020204" charset="-122"/>
                <a:ea typeface="汉仪雅酷黑 65W" panose="020B0604020202020204" charset="-122"/>
              </a:rPr>
              <a:t>放置在项目的工作路径中并复制到</a:t>
            </a:r>
            <a:r>
              <a:rPr lang="en-US" altLang="zh-CN" kern="100" dirty="0">
                <a:effectLst/>
                <a:latin typeface="汉仪雅酷黑 65W" panose="020B0604020202020204" charset="-122"/>
                <a:ea typeface="汉仪雅酷黑 65W" panose="020B0604020202020204" charset="-122"/>
              </a:rPr>
              <a:t>Web</a:t>
            </a:r>
            <a:r>
              <a:rPr lang="zh-CN" altLang="en-US" kern="100" dirty="0">
                <a:effectLst/>
                <a:latin typeface="汉仪雅酷黑 65W" panose="020B0604020202020204" charset="-122"/>
                <a:ea typeface="汉仪雅酷黑 65W" panose="020B0604020202020204" charset="-122"/>
              </a:rPr>
              <a:t>应用程序的</a:t>
            </a:r>
            <a:r>
              <a:rPr lang="en-US" altLang="zh-CN" kern="100" dirty="0">
                <a:effectLst/>
                <a:latin typeface="汉仪雅酷黑 65W" panose="020B0604020202020204" charset="-122"/>
                <a:ea typeface="汉仪雅酷黑 65W" panose="020B0604020202020204" charset="-122"/>
              </a:rPr>
              <a:t>WEB-INF\lib</a:t>
            </a:r>
            <a:r>
              <a:rPr lang="zh-CN" altLang="en-US" kern="100" dirty="0">
                <a:effectLst/>
                <a:latin typeface="汉仪雅酷黑 65W" panose="020B0604020202020204" charset="-122"/>
                <a:ea typeface="汉仪雅酷黑 65W" panose="020B0604020202020204" charset="-122"/>
              </a:rPr>
              <a:t>目录下。对数据库的相关操作包括浏览数据、查询数据、更新数据、删除数据、创建数据表等。</a:t>
            </a:r>
          </a:p>
          <a:p>
            <a:pPr marR="15875" indent="266700" algn="just">
              <a:tabLst>
                <a:tab pos="-1714500" algn="l"/>
              </a:tabLst>
            </a:pPr>
            <a:endParaRPr lang="en-US" altLang="zh-CN"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rPr>
              <a:t>1.</a:t>
            </a:r>
            <a:r>
              <a:rPr lang="zh-CN" altLang="en-US" kern="100" dirty="0">
                <a:effectLst/>
                <a:latin typeface="汉仪雅酷黑 65W" panose="020B0604020202020204" charset="-122"/>
                <a:ea typeface="汉仪雅酷黑 65W" panose="020B0604020202020204" charset="-122"/>
              </a:rPr>
              <a:t>使用</a:t>
            </a:r>
            <a:r>
              <a:rPr lang="en-US" altLang="zh-CN" kern="100" dirty="0">
                <a:effectLst/>
                <a:latin typeface="汉仪雅酷黑 65W" panose="020B0604020202020204" charset="-122"/>
                <a:ea typeface="汉仪雅酷黑 65W" panose="020B0604020202020204" charset="-122"/>
              </a:rPr>
              <a:t>JSP</a:t>
            </a:r>
            <a:r>
              <a:rPr lang="zh-CN" altLang="en-US" kern="100" dirty="0">
                <a:effectLst/>
                <a:latin typeface="汉仪雅酷黑 65W" panose="020B0604020202020204" charset="-122"/>
                <a:ea typeface="汉仪雅酷黑 65W" panose="020B0604020202020204" charset="-122"/>
              </a:rPr>
              <a:t>实现查询图书信息</a:t>
            </a:r>
          </a:p>
          <a:p>
            <a:pPr marR="15875" indent="266700" algn="just">
              <a:tabLst>
                <a:tab pos="-1714500" algn="l"/>
              </a:tabLst>
            </a:pPr>
            <a:r>
              <a:rPr lang="zh-CN" altLang="en-US" kern="100" dirty="0">
                <a:effectLst/>
                <a:latin typeface="汉仪雅酷黑 65W" panose="020B0604020202020204" charset="-122"/>
                <a:ea typeface="汉仪雅酷黑 65W" panose="020B0604020202020204" charset="-122"/>
              </a:rPr>
              <a:t>以下示例用于使用</a:t>
            </a:r>
            <a:r>
              <a:rPr lang="en-US" altLang="zh-CN" kern="100" dirty="0">
                <a:effectLst/>
                <a:latin typeface="汉仪雅酷黑 65W" panose="020B0604020202020204" charset="-122"/>
                <a:ea typeface="汉仪雅酷黑 65W" panose="020B0604020202020204" charset="-122"/>
              </a:rPr>
              <a:t>JSP</a:t>
            </a:r>
            <a:r>
              <a:rPr lang="zh-CN" altLang="en-US" kern="100" dirty="0">
                <a:effectLst/>
                <a:latin typeface="汉仪雅酷黑 65W" panose="020B0604020202020204" charset="-122"/>
                <a:ea typeface="汉仪雅酷黑 65W" panose="020B0604020202020204" charset="-122"/>
              </a:rPr>
              <a:t>来实现查询图书信息的功能。其中</a:t>
            </a:r>
            <a:r>
              <a:rPr lang="en-US" altLang="zh-CN" kern="100" dirty="0" err="1">
                <a:effectLst/>
                <a:latin typeface="汉仪雅酷黑 65W" panose="020B0604020202020204" charset="-122"/>
                <a:ea typeface="汉仪雅酷黑 65W" panose="020B0604020202020204" charset="-122"/>
              </a:rPr>
              <a:t>queryBook.jsp</a:t>
            </a:r>
            <a:r>
              <a:rPr lang="zh-CN" altLang="en-US" kern="100" dirty="0">
                <a:effectLst/>
                <a:latin typeface="汉仪雅酷黑 65W" panose="020B0604020202020204" charset="-122"/>
                <a:ea typeface="汉仪雅酷黑 65W" panose="020B0604020202020204" charset="-122"/>
              </a:rPr>
              <a:t>用于在网页中显示查询到的图书信息。需要注意的是由于本实例中使用了</a:t>
            </a:r>
            <a:r>
              <a:rPr lang="en-US" altLang="zh-CN" kern="100" dirty="0">
                <a:effectLst/>
                <a:latin typeface="汉仪雅酷黑 65W" panose="020B0604020202020204" charset="-122"/>
                <a:ea typeface="汉仪雅酷黑 65W" panose="020B0604020202020204" charset="-122"/>
              </a:rPr>
              <a:t>MySQL8.0</a:t>
            </a:r>
            <a:r>
              <a:rPr lang="zh-CN" altLang="en-US" kern="100" dirty="0">
                <a:effectLst/>
                <a:latin typeface="汉仪雅酷黑 65W" panose="020B0604020202020204" charset="-122"/>
                <a:ea typeface="汉仪雅酷黑 65W" panose="020B0604020202020204" charset="-122"/>
              </a:rPr>
              <a:t>，因此数据库驱动程序的名称为</a:t>
            </a:r>
            <a:r>
              <a:rPr lang="en-US" altLang="zh-CN" kern="100" dirty="0">
                <a:effectLst/>
                <a:latin typeface="汉仪雅酷黑 65W" panose="020B0604020202020204" charset="-122"/>
                <a:ea typeface="汉仪雅酷黑 65W" panose="020B0604020202020204" charset="-122"/>
              </a:rPr>
              <a:t>"</a:t>
            </a:r>
            <a:r>
              <a:rPr lang="en-US" altLang="zh-CN" kern="100" dirty="0" err="1">
                <a:effectLst/>
                <a:latin typeface="汉仪雅酷黑 65W" panose="020B0604020202020204" charset="-122"/>
                <a:ea typeface="汉仪雅酷黑 65W" panose="020B0604020202020204" charset="-122"/>
              </a:rPr>
              <a:t>com.mysql.cj.jdbc.Driver</a:t>
            </a:r>
            <a:r>
              <a:rPr lang="en-US" altLang="zh-CN" kern="100" dirty="0">
                <a:effectLst/>
                <a:latin typeface="汉仪雅酷黑 65W" panose="020B0604020202020204" charset="-122"/>
                <a:ea typeface="汉仪雅酷黑 65W" panose="020B0604020202020204" charset="-122"/>
              </a:rPr>
              <a:t>"</a:t>
            </a:r>
            <a:r>
              <a:rPr lang="zh-CN" altLang="en-US" kern="100" dirty="0">
                <a:effectLst/>
                <a:latin typeface="汉仪雅酷黑 65W" panose="020B0604020202020204" charset="-122"/>
                <a:ea typeface="汉仪雅酷黑 65W" panose="020B0604020202020204" charset="-122"/>
              </a:rPr>
              <a:t>。需要注意的是，读者在实现本示例时应当根据自己的</a:t>
            </a:r>
            <a:r>
              <a:rPr lang="en-US" altLang="zh-CN" kern="100" dirty="0">
                <a:effectLst/>
                <a:latin typeface="汉仪雅酷黑 65W" panose="020B0604020202020204" charset="-122"/>
                <a:ea typeface="汉仪雅酷黑 65W" panose="020B0604020202020204" charset="-122"/>
              </a:rPr>
              <a:t>MySQL</a:t>
            </a:r>
            <a:r>
              <a:rPr lang="zh-CN" altLang="en-US" kern="100" dirty="0">
                <a:effectLst/>
                <a:latin typeface="汉仪雅酷黑 65W" panose="020B0604020202020204" charset="-122"/>
                <a:ea typeface="汉仪雅酷黑 65W" panose="020B0604020202020204" charset="-122"/>
              </a:rPr>
              <a:t>数据库版本修改数据库驱动程序的名称。</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215914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4185761"/>
          </a:xfrm>
          <a:prstGeom prst="rect">
            <a:avLst/>
          </a:prstGeom>
          <a:noFill/>
        </p:spPr>
        <p:txBody>
          <a:bodyPr wrap="square" rtlCol="0">
            <a:spAutoFit/>
          </a:bodyPr>
          <a:lstStyle/>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例</a:t>
            </a:r>
            <a:r>
              <a:rPr lang="en-US" altLang="zh-CN" sz="1400" kern="100" dirty="0">
                <a:effectLst/>
                <a:latin typeface="汉仪雅酷黑 65W" panose="020B0604020202020204" charset="-122"/>
                <a:ea typeface="汉仪雅酷黑 65W" panose="020B0604020202020204" charset="-122"/>
              </a:rPr>
              <a:t>9.3]</a:t>
            </a:r>
            <a:r>
              <a:rPr lang="zh-CN" altLang="en-US" sz="1400" kern="100" dirty="0">
                <a:effectLst/>
                <a:latin typeface="汉仪雅酷黑 65W" panose="020B0604020202020204" charset="-122"/>
                <a:ea typeface="汉仪雅酷黑 65W" panose="020B0604020202020204" charset="-122"/>
              </a:rPr>
              <a:t>查询图书信息（</a:t>
            </a:r>
            <a:r>
              <a:rPr lang="en-US" altLang="zh-CN" sz="1400" kern="100" dirty="0" err="1">
                <a:effectLst/>
                <a:latin typeface="汉仪雅酷黑 65W" panose="020B0604020202020204" charset="-122"/>
                <a:ea typeface="汉仪雅酷黑 65W" panose="020B0604020202020204" charset="-122"/>
              </a:rPr>
              <a:t>queryBook.jsp</a:t>
            </a:r>
            <a:r>
              <a:rPr lang="zh-CN" altLang="en-US" sz="1400" kern="100" dirty="0">
                <a:effectLst/>
                <a:latin typeface="汉仪雅酷黑 65W" panose="020B0604020202020204" charset="-122"/>
                <a:ea typeface="汉仪雅酷黑 65W" panose="020B0604020202020204" charset="-122"/>
              </a:rPr>
              <a:t>）用于在网页中显示所查询到的图书信息，具体代码如下。需要注意的是，由于本实例中使用了</a:t>
            </a:r>
            <a:r>
              <a:rPr lang="en-US" altLang="zh-CN" sz="1400" kern="100" dirty="0">
                <a:effectLst/>
                <a:latin typeface="汉仪雅酷黑 65W" panose="020B0604020202020204" charset="-122"/>
                <a:ea typeface="汉仪雅酷黑 65W" panose="020B0604020202020204" charset="-122"/>
              </a:rPr>
              <a:t>MySQL8.0</a:t>
            </a:r>
            <a:r>
              <a:rPr lang="zh-CN" altLang="en-US" sz="1400" kern="100" dirty="0">
                <a:effectLst/>
                <a:latin typeface="汉仪雅酷黑 65W" panose="020B0604020202020204" charset="-122"/>
                <a:ea typeface="汉仪雅酷黑 65W" panose="020B0604020202020204" charset="-122"/>
              </a:rPr>
              <a:t>，因此数据库驱动程序的名称为</a:t>
            </a:r>
            <a:r>
              <a:rPr lang="en-US" altLang="zh-CN" sz="1400" kern="100" dirty="0">
                <a:effectLst/>
                <a:latin typeface="汉仪雅酷黑 65W" panose="020B0604020202020204" charset="-122"/>
                <a:ea typeface="汉仪雅酷黑 65W" panose="020B0604020202020204" charset="-122"/>
              </a:rPr>
              <a:t>"</a:t>
            </a:r>
            <a:r>
              <a:rPr lang="en-US" altLang="zh-CN" sz="1400" kern="100" dirty="0" err="1">
                <a:effectLst/>
                <a:latin typeface="汉仪雅酷黑 65W" panose="020B0604020202020204" charset="-122"/>
                <a:ea typeface="汉仪雅酷黑 65W" panose="020B0604020202020204" charset="-122"/>
              </a:rPr>
              <a:t>com.mysql.cj.jdbc.Driver</a:t>
            </a:r>
            <a:r>
              <a:rPr lang="en-US" altLang="zh-CN" sz="1400" kern="100" dirty="0">
                <a:effectLst/>
                <a:latin typeface="汉仪雅酷黑 65W" panose="020B0604020202020204" charset="-122"/>
                <a:ea typeface="汉仪雅酷黑 65W" panose="020B0604020202020204" charset="-122"/>
              </a:rPr>
              <a:t>"</a:t>
            </a:r>
            <a:r>
              <a:rPr lang="zh-CN" altLang="en-US" sz="1400" kern="100" dirty="0">
                <a:effectLst/>
                <a:latin typeface="汉仪雅酷黑 65W" panose="020B0604020202020204" charset="-122"/>
                <a:ea typeface="汉仪雅酷黑 65W" panose="020B0604020202020204" charset="-122"/>
              </a:rPr>
              <a:t>。读者需要根据自己的</a:t>
            </a:r>
            <a:r>
              <a:rPr lang="en-US" altLang="zh-CN" sz="1400" kern="100" dirty="0">
                <a:effectLst/>
                <a:latin typeface="汉仪雅酷黑 65W" panose="020B0604020202020204" charset="-122"/>
                <a:ea typeface="汉仪雅酷黑 65W" panose="020B0604020202020204" charset="-122"/>
              </a:rPr>
              <a:t>MySQL</a:t>
            </a:r>
            <a:r>
              <a:rPr lang="zh-CN" altLang="en-US" sz="1400" kern="100" dirty="0">
                <a:effectLst/>
                <a:latin typeface="汉仪雅酷黑 65W" panose="020B0604020202020204" charset="-122"/>
                <a:ea typeface="汉仪雅酷黑 65W" panose="020B0604020202020204" charset="-122"/>
              </a:rPr>
              <a:t>数据库版本确定数据库驱动程序的名称。</a:t>
            </a:r>
          </a:p>
          <a:p>
            <a:pPr marR="15875" indent="266700" algn="just">
              <a:tabLst>
                <a:tab pos="-1714500" algn="l"/>
              </a:tabLst>
            </a:pPr>
            <a:endParaRPr lang="en-US" altLang="zh-CN" sz="14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&lt;%@ page </a:t>
            </a:r>
            <a:r>
              <a:rPr lang="en-US" altLang="zh-CN" sz="1400" kern="100" dirty="0" err="1">
                <a:effectLst/>
                <a:latin typeface="汉仪雅酷黑 65W" panose="020B0604020202020204" charset="-122"/>
                <a:ea typeface="汉仪雅酷黑 65W" panose="020B0604020202020204" charset="-122"/>
              </a:rPr>
              <a:t>contentType</a:t>
            </a:r>
            <a:r>
              <a:rPr lang="en-US" altLang="zh-CN" sz="1400" kern="100" dirty="0">
                <a:effectLst/>
                <a:latin typeface="汉仪雅酷黑 65W" panose="020B0604020202020204" charset="-122"/>
                <a:ea typeface="汉仪雅酷黑 65W" panose="020B0604020202020204" charset="-122"/>
              </a:rPr>
              <a:t>="text/html; charset=utf-8" %&gt;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&lt;%@ page language="java" import="</a:t>
            </a:r>
            <a:r>
              <a:rPr lang="en-US" altLang="zh-CN" sz="1400" kern="100" dirty="0" err="1">
                <a:effectLst/>
                <a:latin typeface="汉仪雅酷黑 65W" panose="020B0604020202020204" charset="-122"/>
                <a:ea typeface="汉仪雅酷黑 65W" panose="020B0604020202020204" charset="-122"/>
              </a:rPr>
              <a:t>java.sql</a:t>
            </a:r>
            <a:r>
              <a:rPr lang="en-US" altLang="zh-CN" sz="1400" kern="100" dirty="0">
                <a:effectLst/>
                <a:latin typeface="汉仪雅酷黑 65W" panose="020B0604020202020204" charset="-122"/>
                <a:ea typeface="汉仪雅酷黑 65W" panose="020B0604020202020204" charset="-122"/>
              </a:rPr>
              <a:t>.*, java.io.*" %&gt;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&lt;html&gt;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&lt;body&gt;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&lt;div align="center"&gt;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&lt;h2&gt;</a:t>
            </a:r>
            <a:r>
              <a:rPr lang="zh-CN" altLang="en-US" sz="1400" kern="100" dirty="0">
                <a:effectLst/>
                <a:latin typeface="汉仪雅酷黑 65W" panose="020B0604020202020204" charset="-122"/>
                <a:ea typeface="汉仪雅酷黑 65W" panose="020B0604020202020204" charset="-122"/>
              </a:rPr>
              <a:t>图书信息浏览</a:t>
            </a:r>
            <a:r>
              <a:rPr lang="en-US" altLang="zh-CN" sz="1400" kern="100" dirty="0">
                <a:effectLst/>
                <a:latin typeface="汉仪雅酷黑 65W" panose="020B0604020202020204" charset="-122"/>
                <a:ea typeface="汉仪雅酷黑 65W" panose="020B0604020202020204" charset="-122"/>
              </a:rPr>
              <a:t>&lt;/h2&gt;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&lt;table border=3&gt;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&lt;caption&gt;</a:t>
            </a:r>
            <a:r>
              <a:rPr lang="zh-CN" altLang="en-US" sz="1400" kern="100" dirty="0">
                <a:effectLst/>
                <a:latin typeface="汉仪雅酷黑 65W" panose="020B0604020202020204" charset="-122"/>
                <a:ea typeface="汉仪雅酷黑 65W" panose="020B0604020202020204" charset="-122"/>
              </a:rPr>
              <a:t>图书信息表</a:t>
            </a:r>
            <a:r>
              <a:rPr lang="en-US" altLang="zh-CN" sz="1400" kern="100" dirty="0">
                <a:effectLst/>
                <a:latin typeface="汉仪雅酷黑 65W" panose="020B0604020202020204" charset="-122"/>
                <a:ea typeface="汉仪雅酷黑 65W" panose="020B0604020202020204" charset="-122"/>
              </a:rPr>
              <a:t>&lt;/caption&gt;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&lt;tr&gt;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&lt;td&gt;&lt;b&gt;</a:t>
            </a:r>
            <a:r>
              <a:rPr lang="zh-CN" altLang="en-US" sz="1400" kern="100" dirty="0">
                <a:effectLst/>
                <a:latin typeface="汉仪雅酷黑 65W" panose="020B0604020202020204" charset="-122"/>
                <a:ea typeface="汉仪雅酷黑 65W" panose="020B0604020202020204" charset="-122"/>
              </a:rPr>
              <a:t>图书编号</a:t>
            </a:r>
            <a:r>
              <a:rPr lang="en-US" altLang="zh-CN" sz="1400" kern="100" dirty="0">
                <a:effectLst/>
                <a:latin typeface="汉仪雅酷黑 65W" panose="020B0604020202020204" charset="-122"/>
                <a:ea typeface="汉仪雅酷黑 65W" panose="020B0604020202020204" charset="-122"/>
              </a:rPr>
              <a:t>&lt;/b&gt;&lt;/td&gt;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&lt;td&gt;&lt;b&gt;</a:t>
            </a:r>
            <a:r>
              <a:rPr lang="zh-CN" altLang="en-US" sz="1400" kern="100" dirty="0">
                <a:effectLst/>
                <a:latin typeface="汉仪雅酷黑 65W" panose="020B0604020202020204" charset="-122"/>
                <a:ea typeface="汉仪雅酷黑 65W" panose="020B0604020202020204" charset="-122"/>
              </a:rPr>
              <a:t>图书名称</a:t>
            </a:r>
            <a:r>
              <a:rPr lang="en-US" altLang="zh-CN" sz="1400" kern="100" dirty="0">
                <a:effectLst/>
                <a:latin typeface="汉仪雅酷黑 65W" panose="020B0604020202020204" charset="-122"/>
                <a:ea typeface="汉仪雅酷黑 65W" panose="020B0604020202020204" charset="-122"/>
              </a:rPr>
              <a:t>&lt;/b&gt;&lt;/td&gt;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&lt;td&gt;&lt;b&gt;</a:t>
            </a:r>
            <a:r>
              <a:rPr lang="zh-CN" altLang="en-US" sz="1400" kern="100" dirty="0">
                <a:effectLst/>
                <a:latin typeface="汉仪雅酷黑 65W" panose="020B0604020202020204" charset="-122"/>
                <a:ea typeface="汉仪雅酷黑 65W" panose="020B0604020202020204" charset="-122"/>
              </a:rPr>
              <a:t>图书厂商</a:t>
            </a:r>
            <a:r>
              <a:rPr lang="en-US" altLang="zh-CN" sz="1400" kern="100" dirty="0">
                <a:effectLst/>
                <a:latin typeface="汉仪雅酷黑 65W" panose="020B0604020202020204" charset="-122"/>
                <a:ea typeface="汉仪雅酷黑 65W" panose="020B0604020202020204" charset="-122"/>
              </a:rPr>
              <a:t>&lt;/b&gt;&lt;/td&gt;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&lt;td&gt;&lt;b&gt;</a:t>
            </a:r>
            <a:r>
              <a:rPr lang="zh-CN" altLang="en-US" sz="1400" kern="100" dirty="0">
                <a:effectLst/>
                <a:latin typeface="汉仪雅酷黑 65W" panose="020B0604020202020204" charset="-122"/>
                <a:ea typeface="汉仪雅酷黑 65W" panose="020B0604020202020204" charset="-122"/>
              </a:rPr>
              <a:t>图书价格</a:t>
            </a:r>
            <a:r>
              <a:rPr lang="en-US" altLang="zh-CN" sz="1400" kern="100" dirty="0">
                <a:effectLst/>
                <a:latin typeface="汉仪雅酷黑 65W" panose="020B0604020202020204" charset="-122"/>
                <a:ea typeface="汉仪雅酷黑 65W" panose="020B0604020202020204" charset="-122"/>
              </a:rPr>
              <a:t>&lt;/b&gt;&lt;/td&gt;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&lt;/tr&gt;</a:t>
            </a:r>
          </a:p>
          <a:p>
            <a:pPr marR="15875" indent="266700" algn="just">
              <a:tabLst>
                <a:tab pos="-1714500" algn="l"/>
              </a:tabLst>
            </a:pPr>
            <a:r>
              <a:rPr lang="en-US" altLang="zh-CN" sz="1400" kern="100" dirty="0">
                <a:effectLst/>
                <a:latin typeface="汉仪雅酷黑 65W" panose="020B0604020202020204" charset="-122"/>
                <a:ea typeface="汉仪雅酷黑 65W" panose="020B0604020202020204" charset="-122"/>
              </a:rPr>
              <a:t>        </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165514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808735"/>
          </a:xfrm>
          <a:prstGeom prst="rect">
            <a:avLst/>
          </a:prstGeom>
          <a:noFill/>
        </p:spPr>
        <p:txBody>
          <a:bodyPr wrap="square" rtlCol="0">
            <a:spAutoFit/>
          </a:bodyPr>
          <a:lstStyle/>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&lt;%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Class.forName</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com.mysql.cj.jdbc.Driver</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newInstance</a:t>
            </a:r>
            <a:r>
              <a:rPr lang="en-US" altLang="zh-CN" sz="105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Connection con = </a:t>
            </a:r>
            <a:r>
              <a:rPr lang="en-US" altLang="zh-CN" sz="1050" kern="100" dirty="0" err="1">
                <a:effectLst/>
                <a:latin typeface="汉仪雅酷黑 65W" panose="020B0604020202020204" charset="-122"/>
                <a:ea typeface="汉仪雅酷黑 65W" panose="020B0604020202020204" charset="-122"/>
              </a:rPr>
              <a:t>java.sql.DriverManager.getConnection</a:t>
            </a:r>
            <a:endParaRPr lang="en-US" altLang="zh-CN" sz="105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jdbc:mysql</a:t>
            </a:r>
            <a:r>
              <a:rPr lang="en-US" altLang="zh-CN" sz="1050" kern="100" dirty="0">
                <a:effectLst/>
                <a:latin typeface="汉仪雅酷黑 65W" panose="020B0604020202020204" charset="-122"/>
                <a:ea typeface="汉仪雅酷黑 65W" panose="020B0604020202020204" charset="-122"/>
              </a:rPr>
              <a:t>://localhost:3306/</a:t>
            </a:r>
            <a:r>
              <a:rPr lang="en-US" altLang="zh-CN" sz="1050" kern="100" dirty="0" err="1">
                <a:effectLst/>
                <a:latin typeface="汉仪雅酷黑 65W" panose="020B0604020202020204" charset="-122"/>
                <a:ea typeface="汉仪雅酷黑 65W" panose="020B0604020202020204" charset="-122"/>
              </a:rPr>
              <a:t>jspdb</a:t>
            </a:r>
            <a:r>
              <a:rPr lang="en-US" altLang="zh-CN" sz="1050" kern="100" dirty="0">
                <a:effectLst/>
                <a:latin typeface="汉仪雅酷黑 65W" panose="020B0604020202020204" charset="-122"/>
                <a:ea typeface="汉仪雅酷黑 65W" panose="020B0604020202020204" charset="-122"/>
              </a:rPr>
              <a:t>", "root", "123");</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Statement </a:t>
            </a:r>
            <a:r>
              <a:rPr lang="en-US" altLang="zh-CN" sz="1050" kern="100" dirty="0" err="1">
                <a:effectLst/>
                <a:latin typeface="汉仪雅酷黑 65W" panose="020B0604020202020204" charset="-122"/>
                <a:ea typeface="汉仪雅酷黑 65W" panose="020B0604020202020204" charset="-122"/>
              </a:rPr>
              <a:t>stmt</a:t>
            </a:r>
            <a:r>
              <a:rPr lang="en-US" altLang="zh-CN" sz="1050" kern="100" dirty="0">
                <a:effectLst/>
                <a:latin typeface="汉仪雅酷黑 65W" panose="020B0604020202020204" charset="-122"/>
                <a:ea typeface="汉仪雅酷黑 65W" panose="020B0604020202020204" charset="-122"/>
              </a:rPr>
              <a:t> = </a:t>
            </a:r>
            <a:r>
              <a:rPr lang="en-US" altLang="zh-CN" sz="1050" kern="100" dirty="0" err="1">
                <a:effectLst/>
                <a:latin typeface="汉仪雅酷黑 65W" panose="020B0604020202020204" charset="-122"/>
                <a:ea typeface="汉仪雅酷黑 65W" panose="020B0604020202020204" charset="-122"/>
              </a:rPr>
              <a:t>con.createStatement</a:t>
            </a:r>
            <a:r>
              <a:rPr lang="en-US" altLang="zh-CN" sz="105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ResultSet</a:t>
            </a: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rst</a:t>
            </a:r>
            <a:r>
              <a:rPr lang="en-US" altLang="zh-CN" sz="1050" kern="100" dirty="0">
                <a:effectLst/>
                <a:latin typeface="汉仪雅酷黑 65W" panose="020B0604020202020204" charset="-122"/>
                <a:ea typeface="汉仪雅酷黑 65W" panose="020B0604020202020204" charset="-122"/>
              </a:rPr>
              <a:t> = </a:t>
            </a:r>
            <a:r>
              <a:rPr lang="en-US" altLang="zh-CN" sz="1050" kern="100" dirty="0" err="1">
                <a:effectLst/>
                <a:latin typeface="汉仪雅酷黑 65W" panose="020B0604020202020204" charset="-122"/>
                <a:ea typeface="汉仪雅酷黑 65W" panose="020B0604020202020204" charset="-122"/>
              </a:rPr>
              <a:t>stmt.executeQuery</a:t>
            </a:r>
            <a:r>
              <a:rPr lang="en-US" altLang="zh-CN" sz="1050" kern="100" dirty="0">
                <a:effectLst/>
                <a:latin typeface="汉仪雅酷黑 65W" panose="020B0604020202020204" charset="-122"/>
                <a:ea typeface="汉仪雅酷黑 65W" panose="020B0604020202020204" charset="-122"/>
              </a:rPr>
              <a:t>("select * from book;");</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while (</a:t>
            </a:r>
            <a:r>
              <a:rPr lang="en-US" altLang="zh-CN" sz="1050" kern="100" dirty="0" err="1">
                <a:effectLst/>
                <a:latin typeface="汉仪雅酷黑 65W" panose="020B0604020202020204" charset="-122"/>
                <a:ea typeface="汉仪雅酷黑 65W" panose="020B0604020202020204" charset="-122"/>
              </a:rPr>
              <a:t>rst.next</a:t>
            </a:r>
            <a:r>
              <a:rPr lang="en-US" altLang="zh-CN" sz="1050" kern="100" dirty="0">
                <a:effectLst/>
                <a:latin typeface="汉仪雅酷黑 65W" panose="020B0604020202020204" charset="-122"/>
                <a:ea typeface="汉仪雅酷黑 65W" panose="020B0604020202020204" charset="-122"/>
              </a:rPr>
              <a:t>()) {</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("&lt;tr&gt;");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("&lt;td&gt;" + </a:t>
            </a:r>
            <a:r>
              <a:rPr lang="en-US" altLang="zh-CN" sz="1050" kern="100" dirty="0" err="1">
                <a:effectLst/>
                <a:latin typeface="汉仪雅酷黑 65W" panose="020B0604020202020204" charset="-122"/>
                <a:ea typeface="汉仪雅酷黑 65W" panose="020B0604020202020204" charset="-122"/>
              </a:rPr>
              <a:t>rst.getString</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bookId</a:t>
            </a:r>
            <a:r>
              <a:rPr lang="en-US" altLang="zh-CN" sz="1050" kern="100" dirty="0">
                <a:effectLst/>
                <a:latin typeface="汉仪雅酷黑 65W" panose="020B0604020202020204" charset="-122"/>
                <a:ea typeface="汉仪雅酷黑 65W" panose="020B0604020202020204" charset="-122"/>
              </a:rPr>
              <a:t>") + "&lt;/td&gt;");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("&lt;td&gt;" + </a:t>
            </a:r>
            <a:r>
              <a:rPr lang="en-US" altLang="zh-CN" sz="1050" kern="100" dirty="0" err="1">
                <a:effectLst/>
                <a:latin typeface="汉仪雅酷黑 65W" panose="020B0604020202020204" charset="-122"/>
                <a:ea typeface="汉仪雅酷黑 65W" panose="020B0604020202020204" charset="-122"/>
              </a:rPr>
              <a:t>rst.getString</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bookName</a:t>
            </a:r>
            <a:r>
              <a:rPr lang="en-US" altLang="zh-CN" sz="1050" kern="100" dirty="0">
                <a:effectLst/>
                <a:latin typeface="汉仪雅酷黑 65W" panose="020B0604020202020204" charset="-122"/>
                <a:ea typeface="汉仪雅酷黑 65W" panose="020B0604020202020204" charset="-122"/>
              </a:rPr>
              <a:t>") + "&lt;/td&gt;");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("&lt;td&gt;" + </a:t>
            </a:r>
            <a:r>
              <a:rPr lang="en-US" altLang="zh-CN" sz="1050" kern="100" dirty="0" err="1">
                <a:effectLst/>
                <a:latin typeface="汉仪雅酷黑 65W" panose="020B0604020202020204" charset="-122"/>
                <a:ea typeface="汉仪雅酷黑 65W" panose="020B0604020202020204" charset="-122"/>
              </a:rPr>
              <a:t>rst.getString</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bookPublisher</a:t>
            </a:r>
            <a:r>
              <a:rPr lang="en-US" altLang="zh-CN" sz="1050" kern="100" dirty="0">
                <a:effectLst/>
                <a:latin typeface="汉仪雅酷黑 65W" panose="020B0604020202020204" charset="-122"/>
                <a:ea typeface="汉仪雅酷黑 65W" panose="020B0604020202020204" charset="-122"/>
              </a:rPr>
              <a:t>") + "&lt;/td&gt;");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("&lt;td&gt;" + </a:t>
            </a:r>
            <a:r>
              <a:rPr lang="en-US" altLang="zh-CN" sz="1050" kern="100" dirty="0" err="1">
                <a:effectLst/>
                <a:latin typeface="汉仪雅酷黑 65W" panose="020B0604020202020204" charset="-122"/>
                <a:ea typeface="汉仪雅酷黑 65W" panose="020B0604020202020204" charset="-122"/>
              </a:rPr>
              <a:t>rst.getFloat</a:t>
            </a:r>
            <a:r>
              <a:rPr lang="en-US" altLang="zh-CN" sz="1050" kern="100" dirty="0">
                <a:effectLst/>
                <a:latin typeface="汉仪雅酷黑 65W" panose="020B0604020202020204" charset="-122"/>
                <a:ea typeface="汉仪雅酷黑 65W" panose="020B0604020202020204" charset="-122"/>
              </a:rPr>
              <a:t>("</a:t>
            </a:r>
            <a:r>
              <a:rPr lang="en-US" altLang="zh-CN" sz="1050" kern="100" dirty="0" err="1">
                <a:effectLst/>
                <a:latin typeface="汉仪雅酷黑 65W" panose="020B0604020202020204" charset="-122"/>
                <a:ea typeface="汉仪雅酷黑 65W" panose="020B0604020202020204" charset="-122"/>
              </a:rPr>
              <a:t>bookPrice</a:t>
            </a:r>
            <a:r>
              <a:rPr lang="en-US" altLang="zh-CN" sz="1050" kern="100" dirty="0">
                <a:effectLst/>
                <a:latin typeface="汉仪雅酷黑 65W" panose="020B0604020202020204" charset="-122"/>
                <a:ea typeface="汉仪雅酷黑 65W" panose="020B0604020202020204" charset="-122"/>
              </a:rPr>
              <a:t>") + "</a:t>
            </a:r>
            <a:r>
              <a:rPr lang="zh-CN" altLang="en-US" sz="1050" kern="100" dirty="0">
                <a:effectLst/>
                <a:latin typeface="汉仪雅酷黑 65W" panose="020B0604020202020204" charset="-122"/>
                <a:ea typeface="汉仪雅酷黑 65W" panose="020B0604020202020204" charset="-122"/>
              </a:rPr>
              <a:t>元</a:t>
            </a:r>
            <a:r>
              <a:rPr lang="en-US" altLang="zh-CN" sz="1050" kern="100" dirty="0">
                <a:effectLst/>
                <a:latin typeface="汉仪雅酷黑 65W" panose="020B0604020202020204" charset="-122"/>
                <a:ea typeface="汉仪雅酷黑 65W" panose="020B0604020202020204" charset="-122"/>
              </a:rPr>
              <a:t>" + "&lt;/td&gt;");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out.println</a:t>
            </a:r>
            <a:r>
              <a:rPr lang="en-US" altLang="zh-CN" sz="1050" kern="100" dirty="0">
                <a:effectLst/>
                <a:latin typeface="汉仪雅酷黑 65W" panose="020B0604020202020204" charset="-122"/>
                <a:ea typeface="汉仪雅酷黑 65W" panose="020B0604020202020204" charset="-122"/>
              </a:rPr>
              <a:t>("&lt;/tr&gt;");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zh-CN" altLang="en-US" sz="1050" kern="100" dirty="0">
                <a:effectLst/>
                <a:latin typeface="汉仪雅酷黑 65W" panose="020B0604020202020204" charset="-122"/>
                <a:ea typeface="汉仪雅酷黑 65W" panose="020B0604020202020204" charset="-122"/>
              </a:rPr>
              <a:t>关闭连接、释放资源</a:t>
            </a:r>
          </a:p>
          <a:p>
            <a:pPr marR="15875" indent="266700" algn="just">
              <a:tabLst>
                <a:tab pos="-1714500" algn="l"/>
              </a:tabLst>
            </a:pPr>
            <a:r>
              <a:rPr lang="zh-CN" altLang="en-US"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rst.close</a:t>
            </a:r>
            <a:r>
              <a:rPr lang="en-US" altLang="zh-CN" sz="105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stmt.close</a:t>
            </a:r>
            <a:r>
              <a:rPr lang="en-US" altLang="zh-CN" sz="105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a:t>
            </a:r>
            <a:r>
              <a:rPr lang="en-US" altLang="zh-CN" sz="1050" kern="100" dirty="0" err="1">
                <a:effectLst/>
                <a:latin typeface="汉仪雅酷黑 65W" panose="020B0604020202020204" charset="-122"/>
                <a:ea typeface="汉仪雅酷黑 65W" panose="020B0604020202020204" charset="-122"/>
              </a:rPr>
              <a:t>con.close</a:t>
            </a:r>
            <a:r>
              <a:rPr lang="en-US" altLang="zh-CN" sz="105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    &lt;/table&gt;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&lt;/div&gt;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&lt;/body&gt;</a:t>
            </a:r>
          </a:p>
          <a:p>
            <a:pPr marR="15875" indent="266700" algn="just">
              <a:tabLst>
                <a:tab pos="-1714500" algn="l"/>
              </a:tabLst>
            </a:pPr>
            <a:r>
              <a:rPr lang="en-US" altLang="zh-CN" sz="1050" kern="100" dirty="0">
                <a:effectLst/>
                <a:latin typeface="汉仪雅酷黑 65W" panose="020B0604020202020204" charset="-122"/>
                <a:ea typeface="汉仪雅酷黑 65W" panose="020B0604020202020204" charset="-122"/>
              </a:rPr>
              <a:t>&lt;/html&gt;        </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3317713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646331"/>
          </a:xfrm>
          <a:prstGeom prst="rect">
            <a:avLst/>
          </a:prstGeom>
          <a:noFill/>
        </p:spPr>
        <p:txBody>
          <a:bodyPr wrap="square" rtlCol="0">
            <a:spAutoFit/>
          </a:bodyPr>
          <a:lstStyle/>
          <a:p>
            <a:pPr marR="15875" indent="266700" algn="just">
              <a:tabLst>
                <a:tab pos="-1714500" algn="l"/>
              </a:tabLst>
            </a:pPr>
            <a:r>
              <a:rPr lang="zh-CN" altLang="en-US" kern="100" dirty="0">
                <a:effectLst/>
                <a:latin typeface="汉仪雅酷黑 65W" panose="020B0604020202020204" charset="-122"/>
                <a:ea typeface="汉仪雅酷黑 65W" panose="020B0604020202020204" charset="-122"/>
              </a:rPr>
              <a:t>在浏览器中输入：</a:t>
            </a:r>
            <a:r>
              <a:rPr lang="en-US" altLang="zh-CN" kern="100" dirty="0">
                <a:effectLst/>
                <a:latin typeface="汉仪雅酷黑 65W" panose="020B0604020202020204" charset="-122"/>
                <a:ea typeface="汉仪雅酷黑 65W" panose="020B0604020202020204" charset="-122"/>
              </a:rPr>
              <a:t>http://127.0.0.1:8080/jspdb/queryBook.jsp</a:t>
            </a:r>
            <a:r>
              <a:rPr lang="zh-CN" altLang="en-US" kern="100" dirty="0">
                <a:effectLst/>
                <a:latin typeface="汉仪雅酷黑 65W" panose="020B0604020202020204" charset="-122"/>
                <a:ea typeface="汉仪雅酷黑 65W" panose="020B0604020202020204" charset="-122"/>
              </a:rPr>
              <a:t>，可以查看到本实例的执行结果。查询数据表</a:t>
            </a:r>
            <a:r>
              <a:rPr lang="en-US" altLang="zh-CN" kern="100" dirty="0">
                <a:effectLst/>
                <a:latin typeface="汉仪雅酷黑 65W" panose="020B0604020202020204" charset="-122"/>
                <a:ea typeface="汉仪雅酷黑 65W" panose="020B0604020202020204" charset="-122"/>
              </a:rPr>
              <a:t>Book</a:t>
            </a:r>
            <a:r>
              <a:rPr lang="zh-CN" altLang="en-US" kern="100" dirty="0">
                <a:effectLst/>
                <a:latin typeface="汉仪雅酷黑 65W" panose="020B0604020202020204" charset="-122"/>
                <a:ea typeface="汉仪雅酷黑 65W" panose="020B0604020202020204" charset="-122"/>
              </a:rPr>
              <a:t>中的全部信息的执行结果如下图所示。</a:t>
            </a:r>
            <a:endParaRPr lang="en-US" altLang="zh-CN"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pic>
        <p:nvPicPr>
          <p:cNvPr id="11" name="图片 10">
            <a:extLst>
              <a:ext uri="{FF2B5EF4-FFF2-40B4-BE49-F238E27FC236}">
                <a16:creationId xmlns:a16="http://schemas.microsoft.com/office/drawing/2014/main" id="{74C5D329-BB4D-35D0-CE03-FA91CC1FB65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1969200" y="2752765"/>
            <a:ext cx="5205599" cy="2139969"/>
          </a:xfrm>
          <a:prstGeom prst="rect">
            <a:avLst/>
          </a:prstGeom>
          <a:noFill/>
          <a:ln>
            <a:noFill/>
          </a:ln>
        </p:spPr>
      </p:pic>
      <p:sp>
        <p:nvSpPr>
          <p:cNvPr id="13" name="文本框 12">
            <a:extLst>
              <a:ext uri="{FF2B5EF4-FFF2-40B4-BE49-F238E27FC236}">
                <a16:creationId xmlns:a16="http://schemas.microsoft.com/office/drawing/2014/main" id="{72752CF3-FFA5-22A9-6BE0-7135F95AB43A}"/>
              </a:ext>
            </a:extLst>
          </p:cNvPr>
          <p:cNvSpPr txBox="1"/>
          <p:nvPr/>
        </p:nvSpPr>
        <p:spPr>
          <a:xfrm>
            <a:off x="2233057" y="5127108"/>
            <a:ext cx="4607718"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9.6 </a:t>
            </a:r>
            <a:r>
              <a:rPr lang="zh-CN" altLang="zh-CN" sz="1800" kern="100" dirty="0">
                <a:effectLst/>
                <a:latin typeface="Times New Roman" panose="02020603050405020304" pitchFamily="18" charset="0"/>
                <a:ea typeface="宋体" panose="02010600030101010101" pitchFamily="2" charset="-122"/>
              </a:rPr>
              <a:t>查询图书信息</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61944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970318"/>
          </a:xfrm>
          <a:prstGeom prst="rect">
            <a:avLst/>
          </a:prstGeom>
          <a:noFill/>
        </p:spPr>
        <p:txBody>
          <a:bodyPr wrap="square" rtlCol="0">
            <a:spAutoFit/>
          </a:bodyPr>
          <a:lstStyle/>
          <a:p>
            <a:pPr indent="267970" algn="just"/>
            <a:r>
              <a:rPr lang="en-US" altLang="zh-CN" sz="1400" b="1" kern="100" dirty="0">
                <a:effectLst/>
                <a:latin typeface="汉仪雅酷黑 65W" panose="020B0604020202020204" charset="-122"/>
                <a:ea typeface="汉仪雅酷黑 65W" panose="020B0604020202020204" charset="-122"/>
              </a:rPr>
              <a:t>2.</a:t>
            </a:r>
            <a:r>
              <a:rPr lang="zh-CN" altLang="zh-CN" sz="1400" b="1" kern="100" dirty="0">
                <a:effectLst/>
                <a:latin typeface="汉仪雅酷黑 65W" panose="020B0604020202020204" charset="-122"/>
                <a:ea typeface="汉仪雅酷黑 65W" panose="020B0604020202020204" charset="-122"/>
              </a:rPr>
              <a:t>添加图书信息</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a:t>
            </a:r>
            <a:r>
              <a:rPr lang="zh-CN" altLang="zh-CN" sz="1400" kern="100" dirty="0">
                <a:effectLst/>
                <a:latin typeface="汉仪雅酷黑 65W" panose="020B0604020202020204" charset="-122"/>
                <a:ea typeface="汉仪雅酷黑 65W" panose="020B0604020202020204" charset="-122"/>
              </a:rPr>
              <a:t>例</a:t>
            </a:r>
            <a:r>
              <a:rPr lang="en-US" altLang="zh-CN" sz="1400" kern="100" dirty="0">
                <a:effectLst/>
                <a:latin typeface="汉仪雅酷黑 65W" panose="020B0604020202020204" charset="-122"/>
                <a:ea typeface="汉仪雅酷黑 65W" panose="020B0604020202020204" charset="-122"/>
              </a:rPr>
              <a:t>9.3]</a:t>
            </a:r>
            <a:r>
              <a:rPr lang="zh-CN" altLang="zh-CN" sz="1400" kern="100" dirty="0">
                <a:effectLst/>
                <a:latin typeface="汉仪雅酷黑 65W" panose="020B0604020202020204" charset="-122"/>
                <a:ea typeface="汉仪雅酷黑 65W" panose="020B0604020202020204" charset="-122"/>
              </a:rPr>
              <a:t>用于向数据库中添加两条新的图书信息，其过程与</a:t>
            </a:r>
            <a:r>
              <a:rPr lang="en-US" altLang="zh-CN" sz="1400" kern="100" dirty="0">
                <a:effectLst/>
                <a:latin typeface="汉仪雅酷黑 65W" panose="020B0604020202020204" charset="-122"/>
                <a:ea typeface="汉仪雅酷黑 65W" panose="020B0604020202020204" charset="-122"/>
              </a:rPr>
              <a:t>[</a:t>
            </a:r>
            <a:r>
              <a:rPr lang="zh-CN" altLang="zh-CN" sz="1400" kern="100" dirty="0">
                <a:effectLst/>
                <a:latin typeface="汉仪雅酷黑 65W" panose="020B0604020202020204" charset="-122"/>
                <a:ea typeface="汉仪雅酷黑 65W" panose="020B0604020202020204" charset="-122"/>
              </a:rPr>
              <a:t>例</a:t>
            </a:r>
            <a:r>
              <a:rPr lang="en-US" altLang="zh-CN" sz="1400" kern="100" dirty="0">
                <a:effectLst/>
                <a:latin typeface="汉仪雅酷黑 65W" panose="020B0604020202020204" charset="-122"/>
                <a:ea typeface="汉仪雅酷黑 65W" panose="020B0604020202020204" charset="-122"/>
              </a:rPr>
              <a:t>9.2]</a:t>
            </a:r>
            <a:r>
              <a:rPr lang="zh-CN" altLang="zh-CN" sz="1400" kern="100" dirty="0">
                <a:effectLst/>
                <a:latin typeface="汉仪雅酷黑 65W" panose="020B0604020202020204" charset="-122"/>
                <a:ea typeface="汉仪雅酷黑 65W" panose="020B0604020202020204" charset="-122"/>
              </a:rPr>
              <a:t>相似，只是所执行的</a:t>
            </a:r>
            <a:r>
              <a:rPr lang="en-US" altLang="zh-CN" sz="1400" kern="100" dirty="0">
                <a:effectLst/>
                <a:latin typeface="汉仪雅酷黑 65W" panose="020B0604020202020204" charset="-122"/>
                <a:ea typeface="汉仪雅酷黑 65W" panose="020B0604020202020204" charset="-122"/>
              </a:rPr>
              <a:t>SQL</a:t>
            </a:r>
            <a:r>
              <a:rPr lang="zh-CN" altLang="zh-CN" sz="1400" kern="100" dirty="0">
                <a:effectLst/>
                <a:latin typeface="汉仪雅酷黑 65W" panose="020B0604020202020204" charset="-122"/>
                <a:ea typeface="汉仪雅酷黑 65W" panose="020B0604020202020204" charset="-122"/>
              </a:rPr>
              <a:t>语句不同。在这个例子中，可以使用</a:t>
            </a:r>
            <a:r>
              <a:rPr lang="en-US" altLang="zh-CN" sz="1400" kern="100" dirty="0" err="1">
                <a:effectLst/>
                <a:latin typeface="汉仪雅酷黑 65W" panose="020B0604020202020204" charset="-122"/>
                <a:ea typeface="汉仪雅酷黑 65W" panose="020B0604020202020204" charset="-122"/>
              </a:rPr>
              <a:t>PreparedSatement</a:t>
            </a:r>
            <a:r>
              <a:rPr lang="zh-CN" altLang="zh-CN" sz="1400" kern="100" dirty="0">
                <a:effectLst/>
                <a:latin typeface="汉仪雅酷黑 65W" panose="020B0604020202020204" charset="-122"/>
                <a:ea typeface="汉仪雅酷黑 65W" panose="020B0604020202020204" charset="-122"/>
              </a:rPr>
              <a:t>类和</a:t>
            </a:r>
            <a:r>
              <a:rPr lang="en-US" altLang="zh-CN" sz="1400" kern="100" dirty="0" err="1">
                <a:effectLst/>
                <a:latin typeface="汉仪雅酷黑 65W" panose="020B0604020202020204" charset="-122"/>
                <a:ea typeface="汉仪雅酷黑 65W" panose="020B0604020202020204" charset="-122"/>
              </a:rPr>
              <a:t>Satement</a:t>
            </a:r>
            <a:r>
              <a:rPr lang="zh-CN" altLang="zh-CN" sz="1400" kern="100" dirty="0">
                <a:effectLst/>
                <a:latin typeface="汉仪雅酷黑 65W" panose="020B0604020202020204" charset="-122"/>
                <a:ea typeface="汉仪雅酷黑 65W" panose="020B0604020202020204" charset="-122"/>
              </a:rPr>
              <a:t>类两种方式来添加数据。前者用于执行预处理的语句，可以多次使用，适于反复执行某个操作。代码如下：</a:t>
            </a:r>
          </a:p>
          <a:p>
            <a:pPr indent="267970" algn="just"/>
            <a:r>
              <a:rPr lang="en-US" altLang="zh-CN" sz="1400" b="1" kern="100" dirty="0">
                <a:effectLst/>
                <a:latin typeface="汉仪雅酷黑 65W" panose="020B0604020202020204" charset="-122"/>
                <a:ea typeface="汉仪雅酷黑 65W" panose="020B0604020202020204" charset="-122"/>
              </a:rPr>
              <a:t>[</a:t>
            </a:r>
            <a:r>
              <a:rPr lang="zh-CN" altLang="zh-CN" sz="1400" b="1" kern="100" dirty="0">
                <a:effectLst/>
                <a:latin typeface="汉仪雅酷黑 65W" panose="020B0604020202020204" charset="-122"/>
                <a:ea typeface="汉仪雅酷黑 65W" panose="020B0604020202020204" charset="-122"/>
              </a:rPr>
              <a:t>例</a:t>
            </a:r>
            <a:r>
              <a:rPr lang="en-US" altLang="zh-CN" sz="1400" b="1" kern="100" dirty="0">
                <a:effectLst/>
                <a:latin typeface="汉仪雅酷黑 65W" panose="020B0604020202020204" charset="-122"/>
                <a:ea typeface="汉仪雅酷黑 65W" panose="020B0604020202020204" charset="-122"/>
              </a:rPr>
              <a:t>9.4] </a:t>
            </a:r>
            <a:r>
              <a:rPr lang="zh-CN" altLang="zh-CN" sz="1400" kern="100" dirty="0">
                <a:effectLst/>
                <a:latin typeface="汉仪雅酷黑 65W" panose="020B0604020202020204" charset="-122"/>
                <a:ea typeface="汉仪雅酷黑 65W" panose="020B0604020202020204" charset="-122"/>
              </a:rPr>
              <a:t>添加图书信息（</a:t>
            </a:r>
            <a:r>
              <a:rPr lang="en-US" altLang="zh-CN" sz="1400" kern="100" dirty="0" err="1">
                <a:effectLst/>
                <a:latin typeface="汉仪雅酷黑 65W" panose="020B0604020202020204" charset="-122"/>
                <a:ea typeface="汉仪雅酷黑 65W" panose="020B0604020202020204" charset="-122"/>
              </a:rPr>
              <a:t>insertBook.jsp</a:t>
            </a:r>
            <a:r>
              <a:rPr lang="zh-CN" altLang="zh-CN" sz="1400" kern="100" dirty="0">
                <a:effectLst/>
                <a:latin typeface="汉仪雅酷黑 65W" panose="020B0604020202020204" charset="-122"/>
                <a:ea typeface="汉仪雅酷黑 65W" panose="020B0604020202020204" charset="-122"/>
              </a:rPr>
              <a:t>）</a:t>
            </a:r>
          </a:p>
          <a:p>
            <a:pPr indent="266700" algn="just"/>
            <a:r>
              <a:rPr lang="en-US" altLang="zh-CN" sz="1400" kern="100" dirty="0">
                <a:effectLst/>
                <a:latin typeface="汉仪雅酷黑 65W" panose="020B0604020202020204" charset="-122"/>
                <a:ea typeface="汉仪雅酷黑 65W" panose="020B0604020202020204" charset="-122"/>
              </a:rPr>
              <a:t>&lt;%@ page </a:t>
            </a:r>
            <a:r>
              <a:rPr lang="en-US" altLang="zh-CN" sz="1400" kern="100" dirty="0" err="1">
                <a:effectLst/>
                <a:latin typeface="汉仪雅酷黑 65W" panose="020B0604020202020204" charset="-122"/>
                <a:ea typeface="汉仪雅酷黑 65W" panose="020B0604020202020204" charset="-122"/>
              </a:rPr>
              <a:t>contentType</a:t>
            </a:r>
            <a:r>
              <a:rPr lang="en-US" altLang="zh-CN" sz="1400" kern="100" dirty="0">
                <a:effectLst/>
                <a:latin typeface="汉仪雅酷黑 65W" panose="020B0604020202020204" charset="-122"/>
                <a:ea typeface="汉仪雅酷黑 65W" panose="020B0604020202020204" charset="-122"/>
              </a:rPr>
              <a:t>="text/html; charset=utf-8"%&gt;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&lt;%@ page language="java" import="</a:t>
            </a:r>
            <a:r>
              <a:rPr lang="en-US" altLang="zh-CN" sz="1400" kern="100" dirty="0" err="1">
                <a:effectLst/>
                <a:latin typeface="汉仪雅酷黑 65W" panose="020B0604020202020204" charset="-122"/>
                <a:ea typeface="汉仪雅酷黑 65W" panose="020B0604020202020204" charset="-122"/>
              </a:rPr>
              <a:t>java.sql</a:t>
            </a:r>
            <a:r>
              <a:rPr lang="en-US" altLang="zh-CN" sz="1400" kern="100" dirty="0">
                <a:effectLst/>
                <a:latin typeface="汉仪雅酷黑 65W" panose="020B0604020202020204" charset="-122"/>
                <a:ea typeface="汉仪雅酷黑 65W" panose="020B0604020202020204" charset="-122"/>
              </a:rPr>
              <a:t>.*"%&gt;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&lt;html&gt;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&lt;body&gt;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&lt;div align="center"&gt;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&lt;h2&gt;</a:t>
            </a:r>
            <a:r>
              <a:rPr lang="zh-CN" altLang="zh-CN" sz="1400" kern="100" dirty="0">
                <a:effectLst/>
                <a:latin typeface="汉仪雅酷黑 65W" panose="020B0604020202020204" charset="-122"/>
                <a:ea typeface="汉仪雅酷黑 65W" panose="020B0604020202020204" charset="-122"/>
              </a:rPr>
              <a:t>添加图书信息</a:t>
            </a:r>
            <a:r>
              <a:rPr lang="en-US" altLang="zh-CN" sz="1400" kern="100" dirty="0">
                <a:effectLst/>
                <a:latin typeface="汉仪雅酷黑 65W" panose="020B0604020202020204" charset="-122"/>
                <a:ea typeface="汉仪雅酷黑 65W" panose="020B0604020202020204" charset="-122"/>
              </a:rPr>
              <a:t>&lt;/h2&gt;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&lt;table border=3&gt;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图书编号</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图书名称</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图书厂商</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图书价格</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327218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7"/>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p>
        </p:txBody>
      </p:sp>
      <p:sp>
        <p:nvSpPr>
          <p:cNvPr id="9" name="文本框 8"/>
          <p:cNvSpPr txBox="1"/>
          <p:nvPr/>
        </p:nvSpPr>
        <p:spPr>
          <a:xfrm>
            <a:off x="2658745" y="1627727"/>
            <a:ext cx="5648960" cy="2809295"/>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9</a:t>
            </a:r>
            <a:r>
              <a:rPr lang="zh-CN" altLang="en-US" sz="2400" dirty="0">
                <a:latin typeface="汉仪雅酷黑 65W" panose="020B0604020202020204" charset="-122"/>
                <a:ea typeface="汉仪雅酷黑 65W" panose="020B0604020202020204" charset="-122"/>
                <a:cs typeface="汉仪雅酷黑 65W" panose="020B0604020202020204" charset="-122"/>
              </a:rPr>
              <a:t>.1 </a:t>
            </a:r>
            <a:r>
              <a:rPr lang="en-US" altLang="zh-CN" sz="2400" dirty="0">
                <a:latin typeface="汉仪雅酷黑 65W" panose="020B0604020202020204" charset="-122"/>
                <a:ea typeface="汉仪雅酷黑 65W" panose="020B0604020202020204" charset="-122"/>
                <a:cs typeface="汉仪雅酷黑 65W" panose="020B0604020202020204" charset="-122"/>
              </a:rPr>
              <a:t>JDBC</a:t>
            </a:r>
            <a:r>
              <a:rPr lang="zh-CN" altLang="en-US" sz="2400" dirty="0">
                <a:latin typeface="汉仪雅酷黑 65W" panose="020B0604020202020204" charset="-122"/>
                <a:ea typeface="汉仪雅酷黑 65W" panose="020B0604020202020204" charset="-122"/>
                <a:cs typeface="汉仪雅酷黑 65W" panose="020B0604020202020204" charset="-122"/>
              </a:rPr>
              <a:t>简介</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9</a:t>
            </a:r>
            <a:r>
              <a:rPr lang="zh-CN" altLang="en-US" sz="2400" dirty="0">
                <a:latin typeface="汉仪雅酷黑 65W" panose="020B0604020202020204" charset="-122"/>
                <a:ea typeface="汉仪雅酷黑 65W" panose="020B0604020202020204" charset="-122"/>
                <a:cs typeface="汉仪雅酷黑 65W" panose="020B0604020202020204" charset="-122"/>
              </a:rPr>
              <a:t>.2 </a:t>
            </a:r>
            <a:r>
              <a:rPr lang="en-US" altLang="zh-CN" sz="2400" dirty="0">
                <a:latin typeface="汉仪雅酷黑 65W" panose="020B0604020202020204" charset="-122"/>
                <a:ea typeface="汉仪雅酷黑 65W" panose="020B0604020202020204" charset="-122"/>
                <a:cs typeface="汉仪雅酷黑 65W" panose="020B0604020202020204" charset="-122"/>
              </a:rPr>
              <a:t>JDBC</a:t>
            </a:r>
            <a:r>
              <a:rPr lang="zh-CN" altLang="en-US" sz="2400" dirty="0">
                <a:latin typeface="汉仪雅酷黑 65W" panose="020B0604020202020204" charset="-122"/>
                <a:ea typeface="汉仪雅酷黑 65W" panose="020B0604020202020204" charset="-122"/>
                <a:cs typeface="汉仪雅酷黑 65W" panose="020B0604020202020204" charset="-122"/>
              </a:rPr>
              <a:t>驱动程序</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9</a:t>
            </a:r>
            <a:r>
              <a:rPr lang="zh-CN" altLang="en-US" sz="2400" dirty="0">
                <a:latin typeface="汉仪雅酷黑 65W" panose="020B0604020202020204" charset="-122"/>
                <a:ea typeface="汉仪雅酷黑 65W" panose="020B0604020202020204" charset="-122"/>
                <a:cs typeface="汉仪雅酷黑 65W" panose="020B0604020202020204" charset="-122"/>
              </a:rPr>
              <a:t>.3 </a:t>
            </a:r>
            <a:r>
              <a:rPr lang="en-US" altLang="zh-CN" sz="2400" dirty="0">
                <a:latin typeface="汉仪雅酷黑 65W" panose="020B0604020202020204" charset="-122"/>
                <a:ea typeface="汉仪雅酷黑 65W" panose="020B0604020202020204" charset="-122"/>
                <a:cs typeface="汉仪雅酷黑 65W" panose="020B0604020202020204" charset="-122"/>
              </a:rPr>
              <a:t>JDBC API</a:t>
            </a:r>
            <a:r>
              <a:rPr lang="zh-CN" altLang="en-US" sz="2400" dirty="0">
                <a:latin typeface="汉仪雅酷黑 65W" panose="020B0604020202020204" charset="-122"/>
                <a:ea typeface="汉仪雅酷黑 65W" panose="020B0604020202020204" charset="-122"/>
                <a:cs typeface="汉仪雅酷黑 65W" panose="020B0604020202020204" charset="-122"/>
              </a:rPr>
              <a:t>主要接口</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9</a:t>
            </a:r>
            <a:r>
              <a:rPr lang="zh-CN" altLang="en-US" sz="2400" dirty="0">
                <a:latin typeface="汉仪雅酷黑 65W" panose="020B0604020202020204" charset="-122"/>
                <a:ea typeface="汉仪雅酷黑 65W" panose="020B0604020202020204" charset="-122"/>
                <a:cs typeface="汉仪雅酷黑 65W" panose="020B0604020202020204" charset="-122"/>
              </a:rPr>
              <a:t>.4 连接数据库的基本过程</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9.5 JDBC</a:t>
            </a:r>
            <a:r>
              <a:rPr lang="zh-CN" altLang="en-US" sz="2400" dirty="0">
                <a:latin typeface="汉仪雅酷黑 65W" panose="020B0604020202020204" charset="-122"/>
                <a:ea typeface="汉仪雅酷黑 65W" panose="020B0604020202020204" charset="-122"/>
                <a:cs typeface="汉仪雅酷黑 65W" panose="020B0604020202020204" charset="-122"/>
              </a:rPr>
              <a:t>在</a:t>
            </a:r>
            <a:r>
              <a:rPr lang="en-US" altLang="zh-CN" sz="2400" dirty="0">
                <a:latin typeface="汉仪雅酷黑 65W" panose="020B0604020202020204" charset="-122"/>
                <a:ea typeface="汉仪雅酷黑 65W" panose="020B0604020202020204" charset="-122"/>
                <a:cs typeface="汉仪雅酷黑 65W" panose="020B0604020202020204" charset="-122"/>
              </a:rPr>
              <a:t>JSP</a:t>
            </a:r>
            <a:r>
              <a:rPr lang="zh-CN" altLang="en-US" sz="2400" dirty="0">
                <a:latin typeface="汉仪雅酷黑 65W" panose="020B0604020202020204" charset="-122"/>
                <a:ea typeface="汉仪雅酷黑 65W" panose="020B0604020202020204" charset="-122"/>
                <a:cs typeface="汉仪雅酷黑 65W" panose="020B0604020202020204" charset="-122"/>
              </a:rPr>
              <a:t>中的应用</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14" name="组合 13">
            <a:extLst>
              <a:ext uri="{FF2B5EF4-FFF2-40B4-BE49-F238E27FC236}">
                <a16:creationId xmlns:a16="http://schemas.microsoft.com/office/drawing/2014/main" id="{D28E0E2E-7492-B948-6389-C6EC3458B368}"/>
              </a:ext>
            </a:extLst>
          </p:cNvPr>
          <p:cNvGrpSpPr/>
          <p:nvPr/>
        </p:nvGrpSpPr>
        <p:grpSpPr>
          <a:xfrm>
            <a:off x="6911340" y="227965"/>
            <a:ext cx="2143125" cy="523240"/>
            <a:chOff x="3716" y="3214"/>
            <a:chExt cx="8453" cy="824"/>
          </a:xfrm>
        </p:grpSpPr>
        <p:sp>
          <p:nvSpPr>
            <p:cNvPr id="15" name="文本框 14">
              <a:extLst>
                <a:ext uri="{FF2B5EF4-FFF2-40B4-BE49-F238E27FC236}">
                  <a16:creationId xmlns:a16="http://schemas.microsoft.com/office/drawing/2014/main" id="{406CC031-4120-E198-70E9-9E55ADE06613}"/>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6" name="矩形 15">
              <a:extLst>
                <a:ext uri="{FF2B5EF4-FFF2-40B4-BE49-F238E27FC236}">
                  <a16:creationId xmlns:a16="http://schemas.microsoft.com/office/drawing/2014/main" id="{49E43AF3-6C7E-821C-5C47-038144B3B24B}"/>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985706"/>
          </a:xfrm>
          <a:prstGeom prst="rect">
            <a:avLst/>
          </a:prstGeom>
          <a:noFill/>
        </p:spPr>
        <p:txBody>
          <a:bodyPr wrap="square" rtlCol="0">
            <a:spAutoFit/>
          </a:bodyPr>
          <a:lstStyle/>
          <a:p>
            <a:pPr indent="267970" algn="just"/>
            <a:r>
              <a:rPr lang="en-US" altLang="zh-CN" sz="1100" b="1" kern="100" dirty="0">
                <a:effectLst/>
                <a:latin typeface="汉仪雅酷黑 65W" panose="020B0604020202020204" charset="-122"/>
                <a:ea typeface="汉仪雅酷黑 65W" panose="020B0604020202020204" charset="-122"/>
              </a:rPr>
              <a:t>&lt;%</a:t>
            </a:r>
          </a:p>
          <a:p>
            <a:pPr indent="267970" algn="just"/>
            <a:r>
              <a:rPr lang="en-US" altLang="zh-CN" sz="1100" b="1" kern="100" dirty="0">
                <a:effectLst/>
                <a:latin typeface="汉仪雅酷黑 65W" panose="020B0604020202020204" charset="-122"/>
                <a:ea typeface="汉仪雅酷黑 65W" panose="020B0604020202020204" charset="-122"/>
              </a:rPr>
              <a:t>            try {</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Class.forName</a:t>
            </a:r>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com.mysql.cj.jdbc.Driver</a:t>
            </a:r>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newInstance</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Connection con=</a:t>
            </a:r>
            <a:r>
              <a:rPr lang="en-US" altLang="zh-CN" sz="1100" b="1" kern="100" dirty="0" err="1">
                <a:effectLst/>
                <a:latin typeface="汉仪雅酷黑 65W" panose="020B0604020202020204" charset="-122"/>
                <a:ea typeface="汉仪雅酷黑 65W" panose="020B0604020202020204" charset="-122"/>
              </a:rPr>
              <a:t>java.sql.DriverManager.getConnection</a:t>
            </a:r>
            <a:r>
              <a:rPr lang="en-US" altLang="zh-CN" sz="1100" b="1" kern="100" dirty="0">
                <a:effectLst/>
                <a:latin typeface="汉仪雅酷黑 65W" panose="020B0604020202020204" charset="-122"/>
                <a:ea typeface="汉仪雅酷黑 65W" panose="020B0604020202020204" charset="-122"/>
              </a:rPr>
              <a:t> </a:t>
            </a:r>
          </a:p>
          <a:p>
            <a:pPr indent="267970" algn="just"/>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jdbc:mysql</a:t>
            </a:r>
            <a:r>
              <a:rPr lang="en-US" altLang="zh-CN" sz="1100" b="1" kern="100" dirty="0">
                <a:effectLst/>
                <a:latin typeface="汉仪雅酷黑 65W" panose="020B0604020202020204" charset="-122"/>
                <a:ea typeface="汉仪雅酷黑 65W" panose="020B0604020202020204" charset="-122"/>
              </a:rPr>
              <a:t>://localhost:3306/jspdb","root","123");</a:t>
            </a:r>
          </a:p>
          <a:p>
            <a:pPr indent="267970" algn="just"/>
            <a:r>
              <a:rPr lang="en-US" altLang="zh-CN" sz="1100" b="1" kern="100" dirty="0">
                <a:effectLst/>
                <a:latin typeface="汉仪雅酷黑 65W" panose="020B0604020202020204" charset="-122"/>
                <a:ea typeface="汉仪雅酷黑 65W" panose="020B0604020202020204" charset="-122"/>
              </a:rPr>
              <a:t>                //</a:t>
            </a:r>
            <a:r>
              <a:rPr lang="zh-CN" altLang="en-US" sz="1100" b="1" kern="100" dirty="0">
                <a:effectLst/>
                <a:latin typeface="汉仪雅酷黑 65W" panose="020B0604020202020204" charset="-122"/>
                <a:ea typeface="汉仪雅酷黑 65W" panose="020B0604020202020204" charset="-122"/>
              </a:rPr>
              <a:t>使用</a:t>
            </a:r>
            <a:r>
              <a:rPr lang="en-US" altLang="zh-CN" sz="1100" b="1" kern="100" dirty="0" err="1">
                <a:effectLst/>
                <a:latin typeface="汉仪雅酷黑 65W" panose="020B0604020202020204" charset="-122"/>
                <a:ea typeface="汉仪雅酷黑 65W" panose="020B0604020202020204" charset="-122"/>
              </a:rPr>
              <a:t>PreparedStatement</a:t>
            </a:r>
            <a:r>
              <a:rPr lang="zh-CN" altLang="en-US" sz="1100" b="1" kern="100" dirty="0">
                <a:effectLst/>
                <a:latin typeface="汉仪雅酷黑 65W" panose="020B0604020202020204" charset="-122"/>
                <a:ea typeface="汉仪雅酷黑 65W" panose="020B0604020202020204" charset="-122"/>
              </a:rPr>
              <a:t>添加数据</a:t>
            </a:r>
          </a:p>
          <a:p>
            <a:pPr indent="267970" algn="just"/>
            <a:r>
              <a:rPr lang="zh-CN" altLang="en-US" sz="1100" b="1" kern="100" dirty="0">
                <a:latin typeface="汉仪雅酷黑 65W" panose="020B0604020202020204" charset="-122"/>
                <a:ea typeface="汉仪雅酷黑 65W" panose="020B0604020202020204" charset="-122"/>
              </a:rPr>
              <a:t>                </a:t>
            </a:r>
            <a:r>
              <a:rPr lang="en-US" altLang="zh-CN" sz="1100" b="1" kern="100" dirty="0">
                <a:effectLst/>
                <a:latin typeface="汉仪雅酷黑 65W" panose="020B0604020202020204" charset="-122"/>
                <a:ea typeface="汉仪雅酷黑 65W" panose="020B0604020202020204" charset="-122"/>
              </a:rPr>
              <a:t>String </a:t>
            </a:r>
            <a:r>
              <a:rPr lang="en-US" altLang="zh-CN" sz="1100" b="1" kern="100" dirty="0" err="1">
                <a:effectLst/>
                <a:latin typeface="汉仪雅酷黑 65W" panose="020B0604020202020204" charset="-122"/>
                <a:ea typeface="汉仪雅酷黑 65W" panose="020B0604020202020204" charset="-122"/>
              </a:rPr>
              <a:t>presql</a:t>
            </a:r>
            <a:r>
              <a:rPr lang="en-US" altLang="zh-CN" sz="1100" b="1" kern="100" dirty="0">
                <a:effectLst/>
                <a:latin typeface="汉仪雅酷黑 65W" panose="020B0604020202020204" charset="-122"/>
                <a:ea typeface="汉仪雅酷黑 65W" panose="020B0604020202020204" charset="-122"/>
              </a:rPr>
              <a:t>="insert into book values(?,?,?,?)";</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PreparedStatement</a:t>
            </a:r>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a:t>
            </a:r>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con.prepareStatement</a:t>
            </a:r>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presql</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pstmt.setString</a:t>
            </a:r>
            <a:r>
              <a:rPr lang="en-US" altLang="zh-CN" sz="1100" b="1" kern="100" dirty="0">
                <a:effectLst/>
                <a:latin typeface="汉仪雅酷黑 65W" panose="020B0604020202020204" charset="-122"/>
                <a:ea typeface="汉仪雅酷黑 65W" panose="020B0604020202020204" charset="-122"/>
              </a:rPr>
              <a:t>(1,"59826442");</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pstmt.setString</a:t>
            </a:r>
            <a:r>
              <a:rPr lang="en-US" altLang="zh-CN" sz="1100" b="1" kern="100" dirty="0">
                <a:effectLst/>
                <a:latin typeface="汉仪雅酷黑 65W" panose="020B0604020202020204" charset="-122"/>
                <a:ea typeface="汉仪雅酷黑 65W" panose="020B0604020202020204" charset="-122"/>
              </a:rPr>
              <a:t>(2,"《</a:t>
            </a:r>
            <a:r>
              <a:rPr lang="zh-CN" altLang="en-US" sz="1100" b="1" kern="100" dirty="0">
                <a:effectLst/>
                <a:latin typeface="汉仪雅酷黑 65W" panose="020B0604020202020204" charset="-122"/>
                <a:ea typeface="汉仪雅酷黑 65W" panose="020B0604020202020204" charset="-122"/>
              </a:rPr>
              <a:t>红黑树底层原理</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pstmt.setString</a:t>
            </a:r>
            <a:r>
              <a:rPr lang="en-US" altLang="zh-CN" sz="1100" b="1" kern="100" dirty="0">
                <a:effectLst/>
                <a:latin typeface="汉仪雅酷黑 65W" panose="020B0604020202020204" charset="-122"/>
                <a:ea typeface="汉仪雅酷黑 65W" panose="020B0604020202020204" charset="-122"/>
              </a:rPr>
              <a:t>(3,"Java</a:t>
            </a:r>
            <a:r>
              <a:rPr lang="zh-CN" altLang="en-US" sz="1100" b="1" kern="100" dirty="0">
                <a:effectLst/>
                <a:latin typeface="汉仪雅酷黑 65W" panose="020B0604020202020204" charset="-122"/>
                <a:ea typeface="汉仪雅酷黑 65W" panose="020B0604020202020204" charset="-122"/>
              </a:rPr>
              <a:t>技术出版社</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pstmt.setFloat</a:t>
            </a:r>
            <a:r>
              <a:rPr lang="en-US" altLang="zh-CN" sz="1100" b="1" kern="100" dirty="0">
                <a:effectLst/>
                <a:latin typeface="汉仪雅酷黑 65W" panose="020B0604020202020204" charset="-122"/>
                <a:ea typeface="汉仪雅酷黑 65W" panose="020B0604020202020204" charset="-122"/>
              </a:rPr>
              <a:t>(4, (float) 55.6);</a:t>
            </a:r>
          </a:p>
          <a:p>
            <a:pPr indent="267970" algn="just"/>
            <a:r>
              <a:rPr lang="en-US" altLang="zh-CN" sz="1100" b="1" kern="100" dirty="0">
                <a:effectLst/>
                <a:latin typeface="汉仪雅酷黑 65W" panose="020B0604020202020204" charset="-122"/>
                <a:ea typeface="汉仪雅酷黑 65W" panose="020B0604020202020204" charset="-122"/>
              </a:rPr>
              <a:t>                //</a:t>
            </a:r>
            <a:r>
              <a:rPr lang="zh-CN" altLang="en-US" sz="1100" b="1" kern="100" dirty="0">
                <a:effectLst/>
                <a:latin typeface="汉仪雅酷黑 65W" panose="020B0604020202020204" charset="-122"/>
                <a:ea typeface="汉仪雅酷黑 65W" panose="020B0604020202020204" charset="-122"/>
              </a:rPr>
              <a:t>执行插入数据操作。</a:t>
            </a:r>
          </a:p>
          <a:p>
            <a:pPr indent="267970" algn="just"/>
            <a:r>
              <a:rPr lang="zh-CN" altLang="en-US"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pstmt.execute</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pstmt.close</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zh-CN" altLang="en-US" sz="1100" b="1" kern="100" dirty="0">
                <a:effectLst/>
                <a:latin typeface="汉仪雅酷黑 65W" panose="020B0604020202020204" charset="-122"/>
                <a:ea typeface="汉仪雅酷黑 65W" panose="020B0604020202020204" charset="-122"/>
              </a:rPr>
              <a:t>使用</a:t>
            </a:r>
            <a:r>
              <a:rPr lang="en-US" altLang="zh-CN" sz="1100" b="1" kern="100" dirty="0">
                <a:effectLst/>
                <a:latin typeface="汉仪雅酷黑 65W" panose="020B0604020202020204" charset="-122"/>
                <a:ea typeface="汉仪雅酷黑 65W" panose="020B0604020202020204" charset="-122"/>
              </a:rPr>
              <a:t>Statement</a:t>
            </a:r>
            <a:r>
              <a:rPr lang="zh-CN" altLang="en-US" sz="1100" b="1" kern="100" dirty="0">
                <a:effectLst/>
                <a:latin typeface="汉仪雅酷黑 65W" panose="020B0604020202020204" charset="-122"/>
                <a:ea typeface="汉仪雅酷黑 65W" panose="020B0604020202020204" charset="-122"/>
              </a:rPr>
              <a:t>添加数据</a:t>
            </a:r>
          </a:p>
          <a:p>
            <a:pPr indent="267970" algn="just"/>
            <a:r>
              <a:rPr lang="zh-CN" altLang="en-US" sz="1100" b="1" kern="100" dirty="0">
                <a:effectLst/>
                <a:latin typeface="汉仪雅酷黑 65W" panose="020B0604020202020204" charset="-122"/>
                <a:ea typeface="汉仪雅酷黑 65W" panose="020B0604020202020204" charset="-122"/>
              </a:rPr>
              <a:t>                </a:t>
            </a:r>
            <a:r>
              <a:rPr lang="en-US" altLang="zh-CN" sz="1100" b="1" kern="100" dirty="0">
                <a:effectLst/>
                <a:latin typeface="汉仪雅酷黑 65W" panose="020B0604020202020204" charset="-122"/>
                <a:ea typeface="汉仪雅酷黑 65W" panose="020B0604020202020204" charset="-122"/>
              </a:rPr>
              <a:t>Statement </a:t>
            </a:r>
            <a:r>
              <a:rPr lang="en-US" altLang="zh-CN" sz="1100" b="1" kern="100" dirty="0" err="1">
                <a:effectLst/>
                <a:latin typeface="汉仪雅酷黑 65W" panose="020B0604020202020204" charset="-122"/>
                <a:ea typeface="汉仪雅酷黑 65W" panose="020B0604020202020204" charset="-122"/>
              </a:rPr>
              <a:t>stmt</a:t>
            </a:r>
            <a:r>
              <a:rPr lang="en-US" altLang="zh-CN" sz="1100" b="1" kern="100" dirty="0">
                <a:effectLst/>
                <a:latin typeface="汉仪雅酷黑 65W" panose="020B0604020202020204" charset="-122"/>
                <a:ea typeface="汉仪雅酷黑 65W" panose="020B0604020202020204" charset="-122"/>
              </a:rPr>
              <a:t>=</a:t>
            </a:r>
            <a:r>
              <a:rPr lang="en-US" altLang="zh-CN" sz="1100" b="1" kern="100" dirty="0" err="1">
                <a:effectLst/>
                <a:latin typeface="汉仪雅酷黑 65W" panose="020B0604020202020204" charset="-122"/>
                <a:ea typeface="汉仪雅酷黑 65W" panose="020B0604020202020204" charset="-122"/>
              </a:rPr>
              <a:t>con.createStatement</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                //</a:t>
            </a:r>
            <a:r>
              <a:rPr lang="zh-CN" altLang="en-US" sz="1100" b="1" kern="100" dirty="0">
                <a:effectLst/>
                <a:latin typeface="汉仪雅酷黑 65W" panose="020B0604020202020204" charset="-122"/>
                <a:ea typeface="汉仪雅酷黑 65W" panose="020B0604020202020204" charset="-122"/>
              </a:rPr>
              <a:t>一次添加一行数据</a:t>
            </a:r>
          </a:p>
          <a:p>
            <a:pPr indent="267970" algn="just"/>
            <a:r>
              <a:rPr lang="zh-CN" altLang="en-US"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stmt.execute</a:t>
            </a:r>
            <a:r>
              <a:rPr lang="en-US" altLang="zh-CN" sz="1100" b="1" kern="100" dirty="0">
                <a:effectLst/>
                <a:latin typeface="汉仪雅酷黑 65W" panose="020B0604020202020204" charset="-122"/>
                <a:ea typeface="汉仪雅酷黑 65W" panose="020B0604020202020204" charset="-122"/>
              </a:rPr>
              <a:t>("insert into</a:t>
            </a:r>
          </a:p>
          <a:p>
            <a:pPr indent="267970" algn="just"/>
            <a:r>
              <a:rPr lang="en-US" altLang="zh-CN" sz="1100" b="1" kern="100" dirty="0">
                <a:effectLst/>
                <a:latin typeface="汉仪雅酷黑 65W" panose="020B0604020202020204" charset="-122"/>
                <a:ea typeface="汉仪雅酷黑 65W" panose="020B0604020202020204" charset="-122"/>
              </a:rPr>
              <a:t>book(</a:t>
            </a:r>
            <a:r>
              <a:rPr lang="en-US" altLang="zh-CN" sz="1100" b="1" kern="100" dirty="0" err="1">
                <a:effectLst/>
                <a:latin typeface="汉仪雅酷黑 65W" panose="020B0604020202020204" charset="-122"/>
                <a:ea typeface="汉仪雅酷黑 65W" panose="020B0604020202020204" charset="-122"/>
              </a:rPr>
              <a:t>bookid,bookName,bookPublisher,bookPrice</a:t>
            </a:r>
            <a:r>
              <a:rPr lang="en-US" altLang="zh-CN" sz="1100" b="1" kern="100" dirty="0">
                <a:effectLst/>
                <a:latin typeface="汉仪雅酷黑 65W" panose="020B0604020202020204" charset="-122"/>
                <a:ea typeface="汉仪雅酷黑 65W" panose="020B0604020202020204" charset="-122"/>
              </a:rPr>
              <a:t>)"+</a:t>
            </a:r>
          </a:p>
          <a:p>
            <a:pPr indent="267970" algn="just"/>
            <a:r>
              <a:rPr lang="en-US" altLang="zh-CN" sz="1100" b="1" kern="100" dirty="0">
                <a:effectLst/>
                <a:latin typeface="汉仪雅酷黑 65W" panose="020B0604020202020204" charset="-122"/>
                <a:ea typeface="汉仪雅酷黑 65W" panose="020B0604020202020204" charset="-122"/>
              </a:rPr>
              <a:t>"values('0568921','《</a:t>
            </a:r>
            <a:r>
              <a:rPr lang="zh-CN" altLang="en-US" sz="1100" b="1" kern="100" dirty="0">
                <a:effectLst/>
                <a:latin typeface="汉仪雅酷黑 65W" panose="020B0604020202020204" charset="-122"/>
                <a:ea typeface="汉仪雅酷黑 65W" panose="020B0604020202020204" charset="-122"/>
              </a:rPr>
              <a:t>信息安全导论</a:t>
            </a:r>
            <a:r>
              <a:rPr lang="en-US" altLang="zh-CN" sz="1100" b="1" kern="100" dirty="0">
                <a:effectLst/>
                <a:latin typeface="汉仪雅酷黑 65W" panose="020B0604020202020204" charset="-122"/>
                <a:ea typeface="汉仪雅酷黑 65W" panose="020B0604020202020204" charset="-122"/>
              </a:rPr>
              <a:t>》','</a:t>
            </a:r>
            <a:r>
              <a:rPr lang="zh-CN" altLang="en-US" sz="1100" b="1" kern="100" dirty="0">
                <a:effectLst/>
                <a:latin typeface="汉仪雅酷黑 65W" panose="020B0604020202020204" charset="-122"/>
                <a:ea typeface="汉仪雅酷黑 65W" panose="020B0604020202020204" charset="-122"/>
              </a:rPr>
              <a:t>人民邮电出版社</a:t>
            </a:r>
            <a:r>
              <a:rPr lang="en-US" altLang="zh-CN" sz="1100" b="1" kern="100" dirty="0">
                <a:effectLst/>
                <a:latin typeface="汉仪雅酷黑 65W" panose="020B0604020202020204" charset="-122"/>
                <a:ea typeface="汉仪雅酷黑 65W" panose="020B0604020202020204" charset="-122"/>
              </a:rPr>
              <a:t>','85.6')");</a:t>
            </a:r>
          </a:p>
          <a:p>
            <a:pPr indent="267970" algn="just"/>
            <a:r>
              <a:rPr lang="en-US" altLang="zh-CN" sz="1100" b="1" kern="100" dirty="0">
                <a:effectLst/>
                <a:latin typeface="汉仪雅酷黑 65W" panose="020B0604020202020204" charset="-122"/>
                <a:ea typeface="汉仪雅酷黑 65W" panose="020B0604020202020204" charset="-122"/>
              </a:rPr>
              <a:t>                </a:t>
            </a:r>
            <a:r>
              <a:rPr lang="en-US" altLang="zh-CN" sz="1100" b="1" kern="100" dirty="0" err="1">
                <a:effectLst/>
                <a:latin typeface="汉仪雅酷黑 65W" panose="020B0604020202020204" charset="-122"/>
                <a:ea typeface="汉仪雅酷黑 65W" panose="020B0604020202020204" charset="-122"/>
              </a:rPr>
              <a:t>out.println</a:t>
            </a:r>
            <a:r>
              <a:rPr lang="en-US" altLang="zh-CN" sz="1100" b="1" kern="100" dirty="0">
                <a:effectLst/>
                <a:latin typeface="汉仪雅酷黑 65W" panose="020B0604020202020204" charset="-122"/>
                <a:ea typeface="汉仪雅酷黑 65W" panose="020B0604020202020204" charset="-122"/>
              </a:rPr>
              <a:t>("&lt;tr&gt;&lt;b&gt;</a:t>
            </a:r>
            <a:r>
              <a:rPr lang="zh-CN" altLang="en-US" sz="1100" b="1" kern="100" dirty="0">
                <a:effectLst/>
                <a:latin typeface="汉仪雅酷黑 65W" panose="020B0604020202020204" charset="-122"/>
                <a:ea typeface="汉仪雅酷黑 65W" panose="020B0604020202020204" charset="-122"/>
              </a:rPr>
              <a:t>添加数据成功，请浏览</a:t>
            </a:r>
            <a:r>
              <a:rPr lang="en-US" altLang="zh-CN" sz="1100" b="1" kern="100" dirty="0">
                <a:effectLst/>
                <a:latin typeface="汉仪雅酷黑 65W" panose="020B0604020202020204" charset="-122"/>
                <a:ea typeface="汉仪雅酷黑 65W" panose="020B0604020202020204" charset="-122"/>
              </a:rPr>
              <a:t>:&lt;/b&gt;&lt;</a:t>
            </a:r>
            <a:r>
              <a:rPr lang="en-US" altLang="zh-CN" sz="1100" b="1" kern="100" dirty="0" err="1">
                <a:effectLst/>
                <a:latin typeface="汉仪雅酷黑 65W" panose="020B0604020202020204" charset="-122"/>
                <a:ea typeface="汉仪雅酷黑 65W" panose="020B0604020202020204" charset="-122"/>
              </a:rPr>
              <a:t>br</a:t>
            </a:r>
            <a:r>
              <a:rPr lang="en-US" altLang="zh-CN" sz="1100" b="1" kern="100" dirty="0">
                <a:effectLst/>
                <a:latin typeface="汉仪雅酷黑 65W" panose="020B0604020202020204" charset="-122"/>
                <a:ea typeface="汉仪雅酷黑 65W" panose="020B0604020202020204" charset="-122"/>
              </a:rPr>
              <a:t>&gt;&lt;/tr&gt;");</a:t>
            </a:r>
          </a:p>
          <a:p>
            <a:pPr indent="267970" algn="just"/>
            <a:r>
              <a:rPr lang="en-US" altLang="zh-CN" sz="1100" b="1" kern="100" dirty="0">
                <a:effectLst/>
                <a:latin typeface="汉仪雅酷黑 65W" panose="020B0604020202020204" charset="-122"/>
                <a:ea typeface="汉仪雅酷黑 65W" panose="020B0604020202020204" charset="-122"/>
              </a:rPr>
              <a:t>                </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4204892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785652"/>
          </a:xfrm>
          <a:prstGeom prst="rect">
            <a:avLst/>
          </a:prstGeom>
          <a:noFill/>
        </p:spPr>
        <p:txBody>
          <a:bodyPr wrap="square" rtlCol="0">
            <a:spAutoFit/>
          </a:bodyPr>
          <a:lstStyle/>
          <a:p>
            <a:pPr indent="267970" algn="just"/>
            <a:r>
              <a:rPr lang="en-US" altLang="zh-CN" sz="1200" b="1" kern="100" dirty="0">
                <a:effectLst/>
                <a:latin typeface="汉仪雅酷黑 65W" panose="020B0604020202020204" charset="-122"/>
                <a:ea typeface="汉仪雅酷黑 65W" panose="020B0604020202020204" charset="-122"/>
              </a:rPr>
              <a:t>//</a:t>
            </a:r>
            <a:r>
              <a:rPr lang="zh-CN" altLang="en-US" sz="1200" b="1" kern="100" dirty="0">
                <a:effectLst/>
                <a:latin typeface="汉仪雅酷黑 65W" panose="020B0604020202020204" charset="-122"/>
                <a:ea typeface="汉仪雅酷黑 65W" panose="020B0604020202020204" charset="-122"/>
              </a:rPr>
              <a:t>显示添加后的全部图书信息</a:t>
            </a:r>
          </a:p>
          <a:p>
            <a:pPr indent="267970" algn="just"/>
            <a:r>
              <a:rPr lang="zh-CN" altLang="en-US"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ResultSet</a:t>
            </a:r>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rst</a:t>
            </a:r>
            <a:r>
              <a:rPr lang="en-US" altLang="zh-CN" sz="1200" b="1" kern="100" dirty="0">
                <a:effectLst/>
                <a:latin typeface="汉仪雅酷黑 65W" panose="020B0604020202020204" charset="-122"/>
                <a:ea typeface="汉仪雅酷黑 65W" panose="020B0604020202020204" charset="-122"/>
              </a:rPr>
              <a:t>=</a:t>
            </a:r>
            <a:r>
              <a:rPr lang="en-US" altLang="zh-CN" sz="1200" b="1" kern="100" dirty="0" err="1">
                <a:effectLst/>
                <a:latin typeface="汉仪雅酷黑 65W" panose="020B0604020202020204" charset="-122"/>
                <a:ea typeface="汉仪雅酷黑 65W" panose="020B0604020202020204" charset="-122"/>
              </a:rPr>
              <a:t>stmt.executeQuery</a:t>
            </a:r>
            <a:r>
              <a:rPr lang="en-US" altLang="zh-CN" sz="1200" b="1" kern="100" dirty="0">
                <a:effectLst/>
                <a:latin typeface="汉仪雅酷黑 65W" panose="020B0604020202020204" charset="-122"/>
                <a:ea typeface="汉仪雅酷黑 65W" panose="020B0604020202020204" charset="-122"/>
              </a:rPr>
              <a:t>("select * from book;");</a:t>
            </a:r>
          </a:p>
          <a:p>
            <a:pPr indent="267970" algn="just"/>
            <a:r>
              <a:rPr lang="en-US" altLang="zh-CN" sz="1200" b="1" kern="100" dirty="0">
                <a:effectLst/>
                <a:latin typeface="汉仪雅酷黑 65W" panose="020B0604020202020204" charset="-122"/>
                <a:ea typeface="汉仪雅酷黑 65W" panose="020B0604020202020204" charset="-122"/>
              </a:rPr>
              <a:t>                while(</a:t>
            </a:r>
            <a:r>
              <a:rPr lang="en-US" altLang="zh-CN" sz="1200" b="1" kern="100" dirty="0" err="1">
                <a:effectLst/>
                <a:latin typeface="汉仪雅酷黑 65W" panose="020B0604020202020204" charset="-122"/>
                <a:ea typeface="汉仪雅酷黑 65W" panose="020B0604020202020204" charset="-122"/>
              </a:rPr>
              <a:t>rst.next</a:t>
            </a:r>
            <a:r>
              <a:rPr lang="en-US" altLang="zh-CN" sz="1200" b="1" kern="100" dirty="0">
                <a:effectLst/>
                <a:latin typeface="汉仪雅酷黑 65W" panose="020B0604020202020204" charset="-122"/>
                <a:ea typeface="汉仪雅酷黑 65W" panose="020B0604020202020204" charset="-122"/>
              </a:rPr>
              <a:t>()) {</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("&lt;tr&gt;");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("&lt;td&gt;"+</a:t>
            </a:r>
            <a:r>
              <a:rPr lang="en-US" altLang="zh-CN" sz="1200" b="1" kern="100" dirty="0" err="1">
                <a:effectLst/>
                <a:latin typeface="汉仪雅酷黑 65W" panose="020B0604020202020204" charset="-122"/>
                <a:ea typeface="汉仪雅酷黑 65W" panose="020B0604020202020204" charset="-122"/>
              </a:rPr>
              <a:t>rst.getString</a:t>
            </a:r>
            <a:r>
              <a:rPr lang="en-US" altLang="zh-CN" sz="1200" b="1" kern="100" dirty="0">
                <a:effectLst/>
                <a:latin typeface="汉仪雅酷黑 65W" panose="020B0604020202020204" charset="-122"/>
                <a:ea typeface="汉仪雅酷黑 65W" panose="020B0604020202020204" charset="-122"/>
              </a:rPr>
              <a:t>("</a:t>
            </a:r>
            <a:r>
              <a:rPr lang="en-US" altLang="zh-CN" sz="1200" b="1" kern="100" dirty="0" err="1">
                <a:effectLst/>
                <a:latin typeface="汉仪雅酷黑 65W" panose="020B0604020202020204" charset="-122"/>
                <a:ea typeface="汉仪雅酷黑 65W" panose="020B0604020202020204" charset="-122"/>
              </a:rPr>
              <a:t>bookId</a:t>
            </a:r>
            <a:r>
              <a:rPr lang="en-US" altLang="zh-CN" sz="1200" b="1" kern="100" dirty="0">
                <a:effectLst/>
                <a:latin typeface="汉仪雅酷黑 65W" panose="020B0604020202020204" charset="-122"/>
                <a:ea typeface="汉仪雅酷黑 65W" panose="020B0604020202020204" charset="-122"/>
              </a:rPr>
              <a:t>")+"&lt;/td&gt;");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("&lt;td&gt;"+</a:t>
            </a:r>
            <a:r>
              <a:rPr lang="en-US" altLang="zh-CN" sz="1200" b="1" kern="100" dirty="0" err="1">
                <a:effectLst/>
                <a:latin typeface="汉仪雅酷黑 65W" panose="020B0604020202020204" charset="-122"/>
                <a:ea typeface="汉仪雅酷黑 65W" panose="020B0604020202020204" charset="-122"/>
              </a:rPr>
              <a:t>rst.getString</a:t>
            </a:r>
            <a:r>
              <a:rPr lang="en-US" altLang="zh-CN" sz="1200" b="1" kern="100" dirty="0">
                <a:effectLst/>
                <a:latin typeface="汉仪雅酷黑 65W" panose="020B0604020202020204" charset="-122"/>
                <a:ea typeface="汉仪雅酷黑 65W" panose="020B0604020202020204" charset="-122"/>
              </a:rPr>
              <a:t>("</a:t>
            </a:r>
            <a:r>
              <a:rPr lang="en-US" altLang="zh-CN" sz="1200" b="1" kern="100" dirty="0" err="1">
                <a:effectLst/>
                <a:latin typeface="汉仪雅酷黑 65W" panose="020B0604020202020204" charset="-122"/>
                <a:ea typeface="汉仪雅酷黑 65W" panose="020B0604020202020204" charset="-122"/>
              </a:rPr>
              <a:t>bookName</a:t>
            </a:r>
            <a:r>
              <a:rPr lang="en-US" altLang="zh-CN" sz="1200" b="1" kern="100" dirty="0">
                <a:effectLst/>
                <a:latin typeface="汉仪雅酷黑 65W" panose="020B0604020202020204" charset="-122"/>
                <a:ea typeface="汉仪雅酷黑 65W" panose="020B0604020202020204" charset="-122"/>
              </a:rPr>
              <a:t>")+"&lt;/td&gt;");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("&lt;td&gt;"+</a:t>
            </a:r>
            <a:r>
              <a:rPr lang="en-US" altLang="zh-CN" sz="1200" b="1" kern="100" dirty="0" err="1">
                <a:effectLst/>
                <a:latin typeface="汉仪雅酷黑 65W" panose="020B0604020202020204" charset="-122"/>
                <a:ea typeface="汉仪雅酷黑 65W" panose="020B0604020202020204" charset="-122"/>
              </a:rPr>
              <a:t>rst.getString</a:t>
            </a:r>
            <a:r>
              <a:rPr lang="en-US" altLang="zh-CN" sz="1200" b="1" kern="100" dirty="0">
                <a:effectLst/>
                <a:latin typeface="汉仪雅酷黑 65W" panose="020B0604020202020204" charset="-122"/>
                <a:ea typeface="汉仪雅酷黑 65W" panose="020B0604020202020204" charset="-122"/>
              </a:rPr>
              <a:t>("</a:t>
            </a:r>
            <a:r>
              <a:rPr lang="en-US" altLang="zh-CN" sz="1200" b="1" kern="100" dirty="0" err="1">
                <a:effectLst/>
                <a:latin typeface="汉仪雅酷黑 65W" panose="020B0604020202020204" charset="-122"/>
                <a:ea typeface="汉仪雅酷黑 65W" panose="020B0604020202020204" charset="-122"/>
              </a:rPr>
              <a:t>bookPublisher</a:t>
            </a:r>
            <a:r>
              <a:rPr lang="en-US" altLang="zh-CN" sz="1200" b="1" kern="100" dirty="0">
                <a:effectLst/>
                <a:latin typeface="汉仪雅酷黑 65W" panose="020B0604020202020204" charset="-122"/>
                <a:ea typeface="汉仪雅酷黑 65W" panose="020B0604020202020204" charset="-122"/>
              </a:rPr>
              <a:t>")+"&lt;/td&gt;");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("&lt;td&gt;"+</a:t>
            </a:r>
            <a:r>
              <a:rPr lang="en-US" altLang="zh-CN" sz="1200" b="1" kern="100" dirty="0" err="1">
                <a:effectLst/>
                <a:latin typeface="汉仪雅酷黑 65W" panose="020B0604020202020204" charset="-122"/>
                <a:ea typeface="汉仪雅酷黑 65W" panose="020B0604020202020204" charset="-122"/>
              </a:rPr>
              <a:t>rst.getFloat</a:t>
            </a:r>
            <a:r>
              <a:rPr lang="en-US" altLang="zh-CN" sz="1200" b="1" kern="100" dirty="0">
                <a:effectLst/>
                <a:latin typeface="汉仪雅酷黑 65W" panose="020B0604020202020204" charset="-122"/>
                <a:ea typeface="汉仪雅酷黑 65W" panose="020B0604020202020204" charset="-122"/>
              </a:rPr>
              <a:t>("</a:t>
            </a:r>
            <a:r>
              <a:rPr lang="en-US" altLang="zh-CN" sz="1200" b="1" kern="100" dirty="0" err="1">
                <a:effectLst/>
                <a:latin typeface="汉仪雅酷黑 65W" panose="020B0604020202020204" charset="-122"/>
                <a:ea typeface="汉仪雅酷黑 65W" panose="020B0604020202020204" charset="-122"/>
              </a:rPr>
              <a:t>bookPrice</a:t>
            </a:r>
            <a:r>
              <a:rPr lang="en-US" altLang="zh-CN" sz="1200" b="1" kern="100" dirty="0">
                <a:effectLst/>
                <a:latin typeface="汉仪雅酷黑 65W" panose="020B0604020202020204" charset="-122"/>
                <a:ea typeface="汉仪雅酷黑 65W" panose="020B0604020202020204" charset="-122"/>
              </a:rPr>
              <a:t>")+"</a:t>
            </a:r>
            <a:r>
              <a:rPr lang="zh-CN" altLang="en-US" sz="1200" b="1" kern="100" dirty="0">
                <a:effectLst/>
                <a:latin typeface="汉仪雅酷黑 65W" panose="020B0604020202020204" charset="-122"/>
                <a:ea typeface="汉仪雅酷黑 65W" panose="020B0604020202020204" charset="-122"/>
              </a:rPr>
              <a:t>元</a:t>
            </a:r>
            <a:r>
              <a:rPr lang="en-US" altLang="zh-CN" sz="1200" b="1" kern="100" dirty="0">
                <a:effectLst/>
                <a:latin typeface="汉仪雅酷黑 65W" panose="020B0604020202020204" charset="-122"/>
                <a:ea typeface="汉仪雅酷黑 65W" panose="020B0604020202020204" charset="-122"/>
              </a:rPr>
              <a:t>"+"&lt;/td&gt;");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out.println</a:t>
            </a:r>
            <a:r>
              <a:rPr lang="en-US" altLang="zh-CN" sz="1200" b="1" kern="100" dirty="0">
                <a:effectLst/>
                <a:latin typeface="汉仪雅酷黑 65W" panose="020B0604020202020204" charset="-122"/>
                <a:ea typeface="汉仪雅酷黑 65W" panose="020B0604020202020204" charset="-122"/>
              </a:rPr>
              <a:t>("&lt;/tr&gt;");</a:t>
            </a:r>
          </a:p>
          <a:p>
            <a:pPr indent="267970" algn="just"/>
            <a:r>
              <a:rPr lang="en-US" altLang="zh-CN" sz="1200" b="1" kern="100" dirty="0">
                <a:effectLst/>
                <a:latin typeface="汉仪雅酷黑 65W" panose="020B0604020202020204" charset="-122"/>
                <a:ea typeface="汉仪雅酷黑 65W" panose="020B0604020202020204" charset="-122"/>
              </a:rPr>
              <a:t>                }</a:t>
            </a:r>
          </a:p>
          <a:p>
            <a:pPr indent="267970" algn="just"/>
            <a:r>
              <a:rPr lang="en-US" altLang="zh-CN" sz="1200" b="1" kern="100" dirty="0">
                <a:effectLst/>
                <a:latin typeface="汉仪雅酷黑 65W" panose="020B0604020202020204" charset="-122"/>
                <a:ea typeface="汉仪雅酷黑 65W" panose="020B0604020202020204" charset="-122"/>
              </a:rPr>
              <a:t>                //</a:t>
            </a:r>
            <a:r>
              <a:rPr lang="zh-CN" altLang="en-US" sz="1200" b="1" kern="100" dirty="0">
                <a:effectLst/>
                <a:latin typeface="汉仪雅酷黑 65W" panose="020B0604020202020204" charset="-122"/>
                <a:ea typeface="汉仪雅酷黑 65W" panose="020B0604020202020204" charset="-122"/>
              </a:rPr>
              <a:t>关闭连接、释放资源</a:t>
            </a:r>
          </a:p>
          <a:p>
            <a:pPr indent="267970" algn="just"/>
            <a:r>
              <a:rPr lang="zh-CN" altLang="en-US"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rst.close</a:t>
            </a:r>
            <a:r>
              <a:rPr lang="en-US" altLang="zh-CN" sz="1200" b="1" kern="100" dirty="0">
                <a:effectLst/>
                <a:latin typeface="汉仪雅酷黑 65W" panose="020B0604020202020204" charset="-122"/>
                <a:ea typeface="汉仪雅酷黑 65W" panose="020B0604020202020204" charset="-122"/>
              </a:rPr>
              <a: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stmt.close</a:t>
            </a:r>
            <a:r>
              <a:rPr lang="en-US" altLang="zh-CN" sz="1200" b="1" kern="100" dirty="0">
                <a:effectLst/>
                <a:latin typeface="汉仪雅酷黑 65W" panose="020B0604020202020204" charset="-122"/>
                <a:ea typeface="汉仪雅酷黑 65W" panose="020B0604020202020204" charset="-122"/>
              </a:rPr>
              <a:t>();</a:t>
            </a:r>
          </a:p>
          <a:p>
            <a:pPr indent="267970" algn="just"/>
            <a:r>
              <a:rPr lang="en-US" altLang="zh-CN" sz="1200" b="1" kern="100" dirty="0">
                <a:effectLst/>
                <a:latin typeface="汉仪雅酷黑 65W" panose="020B0604020202020204" charset="-122"/>
                <a:ea typeface="汉仪雅酷黑 65W" panose="020B0604020202020204" charset="-122"/>
              </a:rPr>
              <a:t>                </a:t>
            </a:r>
            <a:r>
              <a:rPr lang="en-US" altLang="zh-CN" sz="1200" b="1" kern="100" dirty="0" err="1">
                <a:effectLst/>
                <a:latin typeface="汉仪雅酷黑 65W" panose="020B0604020202020204" charset="-122"/>
                <a:ea typeface="汉仪雅酷黑 65W" panose="020B0604020202020204" charset="-122"/>
              </a:rPr>
              <a:t>con.close</a:t>
            </a:r>
            <a:r>
              <a:rPr lang="en-US" altLang="zh-CN" sz="1200" b="1" kern="100" dirty="0">
                <a:effectLst/>
                <a:latin typeface="汉仪雅酷黑 65W" panose="020B0604020202020204" charset="-122"/>
                <a:ea typeface="汉仪雅酷黑 65W" panose="020B0604020202020204" charset="-122"/>
              </a:rPr>
              <a:t>();</a:t>
            </a:r>
          </a:p>
          <a:p>
            <a:pPr indent="267970" algn="just"/>
            <a:r>
              <a:rPr lang="en-US" altLang="zh-CN" sz="1200" b="1" kern="100" dirty="0">
                <a:effectLst/>
                <a:latin typeface="汉仪雅酷黑 65W" panose="020B0604020202020204" charset="-122"/>
                <a:ea typeface="汉仪雅酷黑 65W" panose="020B0604020202020204" charset="-122"/>
              </a:rPr>
              <a:t>            }catch(Exception e) { </a:t>
            </a:r>
            <a:r>
              <a:rPr lang="en-US" altLang="zh-CN" sz="1200" b="1" kern="100" dirty="0" err="1">
                <a:effectLst/>
                <a:latin typeface="汉仪雅酷黑 65W" panose="020B0604020202020204" charset="-122"/>
                <a:ea typeface="汉仪雅酷黑 65W" panose="020B0604020202020204" charset="-122"/>
              </a:rPr>
              <a:t>e.printStackTrace</a:t>
            </a:r>
            <a:r>
              <a:rPr lang="en-US" altLang="zh-CN" sz="1200" b="1" kern="100" dirty="0">
                <a:effectLst/>
                <a:latin typeface="汉仪雅酷黑 65W" panose="020B0604020202020204" charset="-122"/>
                <a:ea typeface="汉仪雅酷黑 65W" panose="020B0604020202020204" charset="-122"/>
              </a:rPr>
              <a:t>(); }</a:t>
            </a:r>
          </a:p>
          <a:p>
            <a:pPr indent="267970" algn="just"/>
            <a:r>
              <a:rPr lang="en-US" altLang="zh-CN" sz="1200" b="1" kern="100" dirty="0">
                <a:effectLst/>
                <a:latin typeface="汉仪雅酷黑 65W" panose="020B0604020202020204" charset="-122"/>
                <a:ea typeface="汉仪雅酷黑 65W" panose="020B0604020202020204" charset="-122"/>
              </a:rPr>
              <a:t>        %&gt;</a:t>
            </a:r>
          </a:p>
          <a:p>
            <a:pPr indent="267970" algn="just"/>
            <a:r>
              <a:rPr lang="en-US" altLang="zh-CN" sz="1200" b="1" kern="100" dirty="0">
                <a:effectLst/>
                <a:latin typeface="汉仪雅酷黑 65W" panose="020B0604020202020204" charset="-122"/>
                <a:ea typeface="汉仪雅酷黑 65W" panose="020B0604020202020204" charset="-122"/>
              </a:rPr>
              <a:t>    &lt;/table&gt;</a:t>
            </a:r>
          </a:p>
          <a:p>
            <a:pPr indent="267970" algn="just"/>
            <a:r>
              <a:rPr lang="en-US" altLang="zh-CN" sz="1200" b="1" kern="100" dirty="0">
                <a:effectLst/>
                <a:latin typeface="汉仪雅酷黑 65W" panose="020B0604020202020204" charset="-122"/>
                <a:ea typeface="汉仪雅酷黑 65W" panose="020B0604020202020204" charset="-122"/>
              </a:rPr>
              <a:t>&lt;/div&gt;</a:t>
            </a:r>
          </a:p>
          <a:p>
            <a:pPr indent="267970" algn="just"/>
            <a:r>
              <a:rPr lang="en-US" altLang="zh-CN" sz="1200" b="1" kern="100" dirty="0">
                <a:effectLst/>
                <a:latin typeface="汉仪雅酷黑 65W" panose="020B0604020202020204" charset="-122"/>
                <a:ea typeface="汉仪雅酷黑 65W" panose="020B0604020202020204" charset="-122"/>
              </a:rPr>
              <a:t>&lt;/body&gt;</a:t>
            </a:r>
          </a:p>
          <a:p>
            <a:pPr indent="267970" algn="just"/>
            <a:r>
              <a:rPr lang="en-US" altLang="zh-CN" sz="1200" b="1" kern="100" dirty="0">
                <a:effectLst/>
                <a:latin typeface="汉仪雅酷黑 65W" panose="020B0604020202020204" charset="-122"/>
                <a:ea typeface="汉仪雅酷黑 65W" panose="020B0604020202020204" charset="-122"/>
              </a:rPr>
              <a:t>&lt;/html&gt;</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Tree>
    <p:extLst>
      <p:ext uri="{BB962C8B-B14F-4D97-AF65-F5344CB8AC3E}">
        <p14:creationId xmlns:p14="http://schemas.microsoft.com/office/powerpoint/2010/main" val="4126941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646331"/>
          </a:xfrm>
          <a:prstGeom prst="rect">
            <a:avLst/>
          </a:prstGeom>
          <a:noFill/>
        </p:spPr>
        <p:txBody>
          <a:bodyPr wrap="square" rtlCol="0">
            <a:spAutoFit/>
          </a:bodyPr>
          <a:lstStyle/>
          <a:p>
            <a:pPr indent="267970" algn="just"/>
            <a:r>
              <a:rPr lang="zh-CN" altLang="en-US" b="1" kern="100" dirty="0">
                <a:effectLst/>
                <a:latin typeface="汉仪雅酷黑 65W" panose="020B0604020202020204" charset="-122"/>
                <a:ea typeface="汉仪雅酷黑 65W" panose="020B0604020202020204" charset="-122"/>
              </a:rPr>
              <a:t>在浏览器中输入：</a:t>
            </a:r>
            <a:r>
              <a:rPr lang="en-US" altLang="zh-CN" b="1" kern="100" dirty="0">
                <a:effectLst/>
                <a:latin typeface="汉仪雅酷黑 65W" panose="020B0604020202020204" charset="-122"/>
                <a:ea typeface="汉仪雅酷黑 65W" panose="020B0604020202020204" charset="-122"/>
              </a:rPr>
              <a:t>http://127.0.0.1:8080/jspdb/insertBook.jsp</a:t>
            </a:r>
            <a:r>
              <a:rPr lang="zh-CN" altLang="en-US" b="1" kern="100" dirty="0">
                <a:effectLst/>
                <a:latin typeface="汉仪雅酷黑 65W" panose="020B0604020202020204" charset="-122"/>
                <a:ea typeface="汉仪雅酷黑 65W" panose="020B0604020202020204" charset="-122"/>
              </a:rPr>
              <a:t>，执行结果如下图所示。可以看到成功添加了新的书籍。</a:t>
            </a:r>
            <a:endParaRPr lang="en-US" altLang="zh-CN" b="1"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图片 20">
            <a:extLst>
              <a:ext uri="{FF2B5EF4-FFF2-40B4-BE49-F238E27FC236}">
                <a16:creationId xmlns:a16="http://schemas.microsoft.com/office/drawing/2014/main" id="{60E2F955-E741-47A3-00E4-501D9DF477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66629" y="2506245"/>
            <a:ext cx="4965531" cy="218734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280C406D-B7DC-20E0-2A8A-D83A23F3EEAD}"/>
              </a:ext>
            </a:extLst>
          </p:cNvPr>
          <p:cNvSpPr>
            <a:spLocks noChangeArrowheads="1"/>
          </p:cNvSpPr>
          <p:nvPr/>
        </p:nvSpPr>
        <p:spPr bwMode="auto">
          <a:xfrm>
            <a:off x="2976023" y="5127109"/>
            <a:ext cx="2146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28600" algn="ctr"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9.7 </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添加书信息</a:t>
            </a: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2429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970318"/>
          </a:xfrm>
          <a:prstGeom prst="rect">
            <a:avLst/>
          </a:prstGeom>
          <a:noFill/>
        </p:spPr>
        <p:txBody>
          <a:bodyPr wrap="square" rtlCol="0">
            <a:spAutoFit/>
          </a:bodyPr>
          <a:lstStyle/>
          <a:p>
            <a:pPr indent="267970" algn="just"/>
            <a:r>
              <a:rPr lang="en-US" altLang="zh-CN" sz="1400" b="1" kern="100" dirty="0">
                <a:effectLst/>
                <a:latin typeface="汉仪雅酷黑 65W" panose="020B0604020202020204" charset="-122"/>
                <a:ea typeface="汉仪雅酷黑 65W" panose="020B0604020202020204" charset="-122"/>
              </a:rPr>
              <a:t>3.</a:t>
            </a:r>
            <a:r>
              <a:rPr lang="zh-CN" altLang="zh-CN" sz="1400" b="1" kern="100" dirty="0">
                <a:effectLst/>
                <a:latin typeface="汉仪雅酷黑 65W" panose="020B0604020202020204" charset="-122"/>
                <a:ea typeface="汉仪雅酷黑 65W" panose="020B0604020202020204" charset="-122"/>
              </a:rPr>
              <a:t>更新图书信息</a:t>
            </a:r>
            <a:endParaRPr lang="zh-CN" altLang="zh-CN" sz="1400" kern="100" dirty="0">
              <a:effectLst/>
              <a:latin typeface="汉仪雅酷黑 65W" panose="020B0604020202020204" charset="-122"/>
              <a:ea typeface="汉仪雅酷黑 65W" panose="020B0604020202020204" charset="-122"/>
            </a:endParaRPr>
          </a:p>
          <a:p>
            <a:pPr marL="266700" indent="267970" algn="just"/>
            <a:r>
              <a:rPr lang="zh-CN" altLang="zh-CN" sz="1400" b="1" kern="100" dirty="0">
                <a:effectLst/>
                <a:latin typeface="汉仪雅酷黑 65W" panose="020B0604020202020204" charset="-122"/>
                <a:ea typeface="汉仪雅酷黑 65W" panose="020B0604020202020204" charset="-122"/>
              </a:rPr>
              <a:t>以下示例用于更新数据库中的第一条图书记录的价格数据。</a:t>
            </a:r>
            <a:endParaRPr lang="zh-CN" altLang="zh-CN" sz="1400" kern="100" dirty="0">
              <a:effectLst/>
              <a:latin typeface="汉仪雅酷黑 65W" panose="020B0604020202020204" charset="-122"/>
              <a:ea typeface="汉仪雅酷黑 65W" panose="020B0604020202020204" charset="-122"/>
            </a:endParaRPr>
          </a:p>
          <a:p>
            <a:pPr marL="266700" indent="267970" algn="just"/>
            <a:r>
              <a:rPr lang="en-US" altLang="zh-CN" sz="1400" b="1" kern="100" dirty="0">
                <a:effectLst/>
                <a:latin typeface="汉仪雅酷黑 65W" panose="020B0604020202020204" charset="-122"/>
                <a:ea typeface="汉仪雅酷黑 65W" panose="020B0604020202020204" charset="-122"/>
              </a:rPr>
              <a:t>[</a:t>
            </a:r>
            <a:r>
              <a:rPr lang="zh-CN" altLang="zh-CN" sz="1400" b="1" kern="100" dirty="0">
                <a:effectLst/>
                <a:latin typeface="汉仪雅酷黑 65W" panose="020B0604020202020204" charset="-122"/>
                <a:ea typeface="汉仪雅酷黑 65W" panose="020B0604020202020204" charset="-122"/>
              </a:rPr>
              <a:t>例</a:t>
            </a:r>
            <a:r>
              <a:rPr lang="en-US" altLang="zh-CN" sz="1400" b="1" kern="100" dirty="0">
                <a:effectLst/>
                <a:latin typeface="汉仪雅酷黑 65W" panose="020B0604020202020204" charset="-122"/>
                <a:ea typeface="汉仪雅酷黑 65W" panose="020B0604020202020204" charset="-122"/>
              </a:rPr>
              <a:t>9.5]</a:t>
            </a:r>
            <a:r>
              <a:rPr lang="zh-CN" altLang="zh-CN" sz="1400" b="1" kern="100" dirty="0">
                <a:effectLst/>
                <a:latin typeface="汉仪雅酷黑 65W" panose="020B0604020202020204" charset="-122"/>
                <a:ea typeface="汉仪雅酷黑 65W" panose="020B0604020202020204" charset="-122"/>
              </a:rPr>
              <a:t>更新图书信息</a:t>
            </a:r>
            <a:r>
              <a:rPr lang="zh-CN" altLang="zh-CN" sz="1400" kern="100" dirty="0">
                <a:effectLst/>
                <a:latin typeface="汉仪雅酷黑 65W" panose="020B0604020202020204" charset="-122"/>
                <a:ea typeface="汉仪雅酷黑 65W" panose="020B0604020202020204" charset="-122"/>
              </a:rPr>
              <a:t>（</a:t>
            </a:r>
            <a:r>
              <a:rPr lang="en-US" altLang="zh-CN" sz="1400" kern="100" dirty="0" err="1">
                <a:effectLst/>
                <a:latin typeface="汉仪雅酷黑 65W" panose="020B0604020202020204" charset="-122"/>
                <a:ea typeface="汉仪雅酷黑 65W" panose="020B0604020202020204" charset="-122"/>
              </a:rPr>
              <a:t>updateBook.jsp</a:t>
            </a:r>
            <a:r>
              <a:rPr lang="zh-CN" altLang="zh-CN" sz="1400" kern="100" dirty="0">
                <a:effectLst/>
                <a:latin typeface="汉仪雅酷黑 65W" panose="020B0604020202020204" charset="-122"/>
                <a:ea typeface="汉仪雅酷黑 65W" panose="020B0604020202020204" charset="-122"/>
              </a:rPr>
              <a:t>）</a:t>
            </a:r>
          </a:p>
          <a:p>
            <a:pPr indent="266700" algn="just"/>
            <a:endParaRPr lang="en-US"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 page </a:t>
            </a:r>
            <a:r>
              <a:rPr lang="en-US" altLang="zh-CN" sz="1400" kern="100" dirty="0" err="1">
                <a:effectLst/>
                <a:latin typeface="汉仪雅酷黑 65W" panose="020B0604020202020204" charset="-122"/>
                <a:ea typeface="汉仪雅酷黑 65W" panose="020B0604020202020204" charset="-122"/>
              </a:rPr>
              <a:t>contentType</a:t>
            </a:r>
            <a:r>
              <a:rPr lang="en-US" altLang="zh-CN" sz="1400" kern="100" dirty="0">
                <a:effectLst/>
                <a:latin typeface="汉仪雅酷黑 65W" panose="020B0604020202020204" charset="-122"/>
                <a:ea typeface="汉仪雅酷黑 65W" panose="020B0604020202020204" charset="-122"/>
              </a:rPr>
              <a:t>="text/html; charset=utf-8"%&gt;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 page language="java" import="</a:t>
            </a:r>
            <a:r>
              <a:rPr lang="en-US" altLang="zh-CN" sz="1400" kern="100" dirty="0" err="1">
                <a:effectLst/>
                <a:latin typeface="汉仪雅酷黑 65W" panose="020B0604020202020204" charset="-122"/>
                <a:ea typeface="汉仪雅酷黑 65W" panose="020B0604020202020204" charset="-122"/>
              </a:rPr>
              <a:t>java.sql</a:t>
            </a:r>
            <a:r>
              <a:rPr lang="en-US" altLang="zh-CN" sz="1400" kern="100" dirty="0">
                <a:effectLst/>
                <a:latin typeface="汉仪雅酷黑 65W" panose="020B0604020202020204" charset="-122"/>
                <a:ea typeface="汉仪雅酷黑 65W" panose="020B0604020202020204" charset="-122"/>
              </a:rPr>
              <a:t>.*"%&gt;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&lt;html&gt;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&lt;body&gt;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&lt;div align="center"&gt;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&lt;h2&gt;</a:t>
            </a:r>
            <a:r>
              <a:rPr lang="zh-CN" altLang="zh-CN" sz="1400" kern="100" dirty="0">
                <a:effectLst/>
                <a:latin typeface="汉仪雅酷黑 65W" panose="020B0604020202020204" charset="-122"/>
                <a:ea typeface="汉仪雅酷黑 65W" panose="020B0604020202020204" charset="-122"/>
              </a:rPr>
              <a:t>更新图书信息</a:t>
            </a:r>
            <a:r>
              <a:rPr lang="en-US" altLang="zh-CN" sz="1400" kern="100" dirty="0">
                <a:effectLst/>
                <a:latin typeface="汉仪雅酷黑 65W" panose="020B0604020202020204" charset="-122"/>
                <a:ea typeface="汉仪雅酷黑 65W" panose="020B0604020202020204" charset="-122"/>
              </a:rPr>
              <a:t>&lt;/h2&gt;&gt;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&lt;table border=3&gt;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&lt;caption&gt;</a:t>
            </a:r>
            <a:r>
              <a:rPr lang="zh-CN" altLang="zh-CN" sz="1400" kern="100" dirty="0">
                <a:effectLst/>
                <a:latin typeface="汉仪雅酷黑 65W" panose="020B0604020202020204" charset="-122"/>
                <a:ea typeface="汉仪雅酷黑 65W" panose="020B0604020202020204" charset="-122"/>
              </a:rPr>
              <a:t>修改图书信息</a:t>
            </a:r>
            <a:r>
              <a:rPr lang="en-US" altLang="zh-CN" sz="1400" kern="100" dirty="0">
                <a:effectLst/>
                <a:latin typeface="汉仪雅酷黑 65W" panose="020B0604020202020204" charset="-122"/>
                <a:ea typeface="汉仪雅酷黑 65W" panose="020B0604020202020204" charset="-122"/>
              </a:rPr>
              <a:t>&lt;/caption&gt;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书籍编号</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书籍名称</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书籍厂商</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书籍价格</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lvl="1"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27146"/>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34151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970318"/>
          </a:xfrm>
          <a:prstGeom prst="rect">
            <a:avLst/>
          </a:prstGeom>
          <a:noFill/>
        </p:spPr>
        <p:txBody>
          <a:bodyPr wrap="square" rtlCol="0">
            <a:spAutoFit/>
          </a:bodyPr>
          <a:lstStyle/>
          <a:p>
            <a:pPr indent="267970" algn="just"/>
            <a:r>
              <a:rPr lang="en-US" altLang="zh-CN" sz="900" b="1" kern="100" dirty="0">
                <a:effectLst/>
                <a:latin typeface="汉仪雅酷黑 65W" panose="020B0604020202020204" charset="-122"/>
                <a:ea typeface="汉仪雅酷黑 65W" panose="020B0604020202020204" charset="-122"/>
              </a:rPr>
              <a:t>&lt;%</a:t>
            </a:r>
          </a:p>
          <a:p>
            <a:pPr indent="267970" algn="just"/>
            <a:r>
              <a:rPr lang="en-US" altLang="zh-CN" sz="900" b="1" kern="100" dirty="0">
                <a:effectLst/>
                <a:latin typeface="汉仪雅酷黑 65W" panose="020B0604020202020204" charset="-122"/>
                <a:ea typeface="汉仪雅酷黑 65W" panose="020B0604020202020204" charset="-122"/>
              </a:rPr>
              <a:t>            try {</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Class.forName</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com.mysql.cj.jdbc.Driver</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newInstance</a:t>
            </a:r>
            <a:r>
              <a:rPr lang="en-US" altLang="zh-CN" sz="900" b="1" kern="100" dirty="0">
                <a:effectLst/>
                <a:latin typeface="汉仪雅酷黑 65W" panose="020B0604020202020204" charset="-122"/>
                <a:ea typeface="汉仪雅酷黑 65W" panose="020B0604020202020204" charset="-122"/>
              </a:rPr>
              <a:t>();</a:t>
            </a:r>
          </a:p>
          <a:p>
            <a:pPr indent="267970" algn="just"/>
            <a:r>
              <a:rPr lang="en-US" altLang="zh-CN" sz="900" b="1" kern="100" dirty="0">
                <a:effectLst/>
                <a:latin typeface="汉仪雅酷黑 65W" panose="020B0604020202020204" charset="-122"/>
                <a:ea typeface="汉仪雅酷黑 65W" panose="020B0604020202020204" charset="-122"/>
              </a:rPr>
              <a:t>                Connection con=</a:t>
            </a:r>
            <a:r>
              <a:rPr lang="en-US" altLang="zh-CN" sz="900" b="1" kern="100" dirty="0" err="1">
                <a:effectLst/>
                <a:latin typeface="汉仪雅酷黑 65W" panose="020B0604020202020204" charset="-122"/>
                <a:ea typeface="汉仪雅酷黑 65W" panose="020B0604020202020204" charset="-122"/>
              </a:rPr>
              <a:t>java.sql.DriverManager.getConnection</a:t>
            </a:r>
            <a:endParaRPr lang="en-US" altLang="zh-CN" sz="900" b="1" kern="100" dirty="0">
              <a:effectLst/>
              <a:latin typeface="汉仪雅酷黑 65W" panose="020B0604020202020204" charset="-122"/>
              <a:ea typeface="汉仪雅酷黑 65W" panose="020B0604020202020204" charset="-122"/>
            </a:endParaRP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jdbc:mysql</a:t>
            </a:r>
            <a:r>
              <a:rPr lang="en-US" altLang="zh-CN" sz="900" b="1" kern="100" dirty="0">
                <a:effectLst/>
                <a:latin typeface="汉仪雅酷黑 65W" panose="020B0604020202020204" charset="-122"/>
                <a:ea typeface="汉仪雅酷黑 65W" panose="020B0604020202020204" charset="-122"/>
              </a:rPr>
              <a:t>://localhost:3306/jspdb","root","123");</a:t>
            </a:r>
          </a:p>
          <a:p>
            <a:pPr indent="267970" algn="just"/>
            <a:r>
              <a:rPr lang="en-US" altLang="zh-CN" sz="900" b="1" kern="100" dirty="0">
                <a:effectLst/>
                <a:latin typeface="汉仪雅酷黑 65W" panose="020B0604020202020204" charset="-122"/>
                <a:ea typeface="汉仪雅酷黑 65W" panose="020B0604020202020204" charset="-122"/>
              </a:rPr>
              <a:t>                Statement </a:t>
            </a:r>
            <a:r>
              <a:rPr lang="en-US" altLang="zh-CN" sz="900" b="1" kern="100" dirty="0" err="1">
                <a:effectLst/>
                <a:latin typeface="汉仪雅酷黑 65W" panose="020B0604020202020204" charset="-122"/>
                <a:ea typeface="汉仪雅酷黑 65W" panose="020B0604020202020204" charset="-122"/>
              </a:rPr>
              <a:t>stmt</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con.createStatement</a:t>
            </a:r>
            <a:r>
              <a:rPr lang="en-US" altLang="zh-CN" sz="900" b="1" kern="100" dirty="0">
                <a:effectLst/>
                <a:latin typeface="汉仪雅酷黑 65W" panose="020B0604020202020204" charset="-122"/>
                <a:ea typeface="汉仪雅酷黑 65W" panose="020B0604020202020204" charset="-122"/>
              </a:rPr>
              <a:t>();</a:t>
            </a:r>
          </a:p>
          <a:p>
            <a:pPr indent="267970" algn="just"/>
            <a:r>
              <a:rPr lang="en-US" altLang="zh-CN" sz="900" b="1" kern="100" dirty="0">
                <a:effectLst/>
                <a:latin typeface="汉仪雅酷黑 65W" panose="020B0604020202020204" charset="-122"/>
                <a:ea typeface="汉仪雅酷黑 65W" panose="020B0604020202020204" charset="-122"/>
              </a:rPr>
              <a:t>                //</a:t>
            </a:r>
            <a:r>
              <a:rPr lang="zh-CN" altLang="en-US" sz="900" b="1" kern="100" dirty="0">
                <a:effectLst/>
                <a:latin typeface="汉仪雅酷黑 65W" panose="020B0604020202020204" charset="-122"/>
                <a:ea typeface="汉仪雅酷黑 65W" panose="020B0604020202020204" charset="-122"/>
              </a:rPr>
              <a:t>返回更新结果数据</a:t>
            </a:r>
          </a:p>
          <a:p>
            <a:pPr indent="267970" algn="just"/>
            <a:r>
              <a:rPr lang="zh-CN" altLang="en-US" sz="900" b="1" kern="100" dirty="0">
                <a:effectLst/>
                <a:latin typeface="汉仪雅酷黑 65W" panose="020B0604020202020204" charset="-122"/>
                <a:ea typeface="汉仪雅酷黑 65W" panose="020B0604020202020204" charset="-122"/>
              </a:rPr>
              <a:t>            </a:t>
            </a:r>
            <a:r>
              <a:rPr lang="en-US" altLang="zh-CN" sz="900" b="1" kern="100" dirty="0">
                <a:effectLst/>
                <a:latin typeface="汉仪雅酷黑 65W" panose="020B0604020202020204" charset="-122"/>
                <a:ea typeface="汉仪雅酷黑 65W" panose="020B0604020202020204" charset="-122"/>
              </a:rPr>
              <a:t>int col=</a:t>
            </a:r>
            <a:r>
              <a:rPr lang="en-US" altLang="zh-CN" sz="900" b="1" kern="100" dirty="0" err="1">
                <a:effectLst/>
                <a:latin typeface="汉仪雅酷黑 65W" panose="020B0604020202020204" charset="-122"/>
                <a:ea typeface="汉仪雅酷黑 65W" panose="020B0604020202020204" charset="-122"/>
              </a:rPr>
              <a:t>stmt.executeUpdate</a:t>
            </a:r>
            <a:r>
              <a:rPr lang="en-US" altLang="zh-CN" sz="900" b="1" kern="100" dirty="0">
                <a:effectLst/>
                <a:latin typeface="汉仪雅酷黑 65W" panose="020B0604020202020204" charset="-122"/>
                <a:ea typeface="汉仪雅酷黑 65W" panose="020B0604020202020204" charset="-122"/>
              </a:rPr>
              <a:t>("update book set </a:t>
            </a:r>
            <a:r>
              <a:rPr lang="en-US" altLang="zh-CN" sz="900" b="1" kern="100" dirty="0" err="1">
                <a:effectLst/>
                <a:latin typeface="汉仪雅酷黑 65W" panose="020B0604020202020204" charset="-122"/>
                <a:ea typeface="汉仪雅酷黑 65W" panose="020B0604020202020204" charset="-122"/>
              </a:rPr>
              <a:t>bookPrice</a:t>
            </a:r>
            <a:r>
              <a:rPr lang="en-US" altLang="zh-CN" sz="900" b="1" kern="100" dirty="0">
                <a:effectLst/>
                <a:latin typeface="汉仪雅酷黑 65W" panose="020B0604020202020204" charset="-122"/>
                <a:ea typeface="汉仪雅酷黑 65W" panose="020B0604020202020204" charset="-122"/>
              </a:rPr>
              <a:t>=86.7 </a:t>
            </a:r>
          </a:p>
          <a:p>
            <a:pPr indent="267970" algn="just"/>
            <a:r>
              <a:rPr lang="en-US" altLang="zh-CN" sz="900" b="1" kern="100" dirty="0">
                <a:effectLst/>
                <a:latin typeface="汉仪雅酷黑 65W" panose="020B0604020202020204" charset="-122"/>
                <a:ea typeface="汉仪雅酷黑 65W" panose="020B0604020202020204" charset="-122"/>
              </a:rPr>
              <a:t>where </a:t>
            </a:r>
            <a:r>
              <a:rPr lang="en-US" altLang="zh-CN" sz="900" b="1" kern="100" dirty="0" err="1">
                <a:effectLst/>
                <a:latin typeface="汉仪雅酷黑 65W" panose="020B0604020202020204" charset="-122"/>
                <a:ea typeface="汉仪雅酷黑 65W" panose="020B0604020202020204" charset="-122"/>
              </a:rPr>
              <a:t>bookId</a:t>
            </a:r>
            <a:r>
              <a:rPr lang="en-US" altLang="zh-CN" sz="900" b="1" kern="100" dirty="0">
                <a:effectLst/>
                <a:latin typeface="汉仪雅酷黑 65W" panose="020B0604020202020204" charset="-122"/>
                <a:ea typeface="汉仪雅酷黑 65W" panose="020B0604020202020204" charset="-122"/>
              </a:rPr>
              <a:t>='59826442' ");</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("&lt;b&gt;</a:t>
            </a:r>
            <a:r>
              <a:rPr lang="zh-CN" altLang="en-US" sz="900" b="1" kern="100" dirty="0">
                <a:effectLst/>
                <a:latin typeface="汉仪雅酷黑 65W" panose="020B0604020202020204" charset="-122"/>
                <a:ea typeface="汉仪雅酷黑 65W" panose="020B0604020202020204" charset="-122"/>
              </a:rPr>
              <a:t>成功更新</a:t>
            </a:r>
            <a:r>
              <a:rPr lang="en-US" altLang="zh-CN" sz="900" b="1" kern="100" dirty="0">
                <a:effectLst/>
                <a:latin typeface="汉仪雅酷黑 65W" panose="020B0604020202020204" charset="-122"/>
                <a:ea typeface="汉仪雅酷黑 65W" panose="020B0604020202020204" charset="-122"/>
              </a:rPr>
              <a:t>"+col+"</a:t>
            </a:r>
            <a:r>
              <a:rPr lang="zh-CN" altLang="en-US" sz="900" b="1" kern="100" dirty="0">
                <a:effectLst/>
                <a:latin typeface="汉仪雅酷黑 65W" panose="020B0604020202020204" charset="-122"/>
                <a:ea typeface="汉仪雅酷黑 65W" panose="020B0604020202020204" charset="-122"/>
              </a:rPr>
              <a:t>条数据</a:t>
            </a:r>
            <a:r>
              <a:rPr lang="en-US" altLang="zh-CN" sz="900" b="1" kern="100" dirty="0">
                <a:effectLst/>
                <a:latin typeface="汉仪雅酷黑 65W" panose="020B0604020202020204" charset="-122"/>
                <a:ea typeface="汉仪雅酷黑 65W" panose="020B0604020202020204" charset="-122"/>
              </a:rPr>
              <a:t>,</a:t>
            </a:r>
            <a:r>
              <a:rPr lang="zh-CN" altLang="en-US" sz="900" b="1" kern="100" dirty="0">
                <a:effectLst/>
                <a:latin typeface="汉仪雅酷黑 65W" panose="020B0604020202020204" charset="-122"/>
                <a:ea typeface="汉仪雅酷黑 65W" panose="020B0604020202020204" charset="-122"/>
              </a:rPr>
              <a:t>请浏览</a:t>
            </a:r>
            <a:r>
              <a:rPr lang="en-US" altLang="zh-CN" sz="900" b="1" kern="100" dirty="0">
                <a:effectLst/>
                <a:latin typeface="汉仪雅酷黑 65W" panose="020B0604020202020204" charset="-122"/>
                <a:ea typeface="汉仪雅酷黑 65W" panose="020B0604020202020204" charset="-122"/>
              </a:rPr>
              <a:t>:");</a:t>
            </a:r>
            <a:r>
              <a:rPr lang="zh-CN" altLang="en-US" sz="900" b="1" kern="100" dirty="0">
                <a:effectLst/>
                <a:latin typeface="汉仪雅酷黑 65W" panose="020B0604020202020204" charset="-122"/>
                <a:ea typeface="汉仪雅酷黑 65W" panose="020B0604020202020204" charset="-122"/>
              </a:rPr>
              <a:t> </a:t>
            </a:r>
            <a:r>
              <a:rPr lang="en-US" altLang="zh-CN" sz="900" b="1" kern="100" dirty="0">
                <a:effectLst/>
                <a:latin typeface="汉仪雅酷黑 65W" panose="020B0604020202020204" charset="-122"/>
                <a:ea typeface="汉仪雅酷黑 65W" panose="020B0604020202020204" charset="-122"/>
              </a:rPr>
              <a:t>//</a:t>
            </a:r>
            <a:r>
              <a:rPr lang="zh-CN" altLang="en-US" sz="900" b="1" kern="100" dirty="0">
                <a:effectLst/>
                <a:latin typeface="汉仪雅酷黑 65W" panose="020B0604020202020204" charset="-122"/>
                <a:ea typeface="汉仪雅酷黑 65W" panose="020B0604020202020204" charset="-122"/>
              </a:rPr>
              <a:t>显示更新后的全部图书信息</a:t>
            </a:r>
          </a:p>
          <a:p>
            <a:pPr indent="267970" algn="just"/>
            <a:r>
              <a:rPr lang="zh-CN" altLang="en-US"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ResultSet</a:t>
            </a:r>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rst</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stmt.executeQuery</a:t>
            </a:r>
            <a:r>
              <a:rPr lang="en-US" altLang="zh-CN" sz="900" b="1" kern="100" dirty="0">
                <a:effectLst/>
                <a:latin typeface="汉仪雅酷黑 65W" panose="020B0604020202020204" charset="-122"/>
                <a:ea typeface="汉仪雅酷黑 65W" panose="020B0604020202020204" charset="-122"/>
              </a:rPr>
              <a:t>("select * from book;");</a:t>
            </a:r>
          </a:p>
          <a:p>
            <a:pPr indent="267970" algn="just"/>
            <a:r>
              <a:rPr lang="en-US" altLang="zh-CN" sz="900" b="1" kern="100" dirty="0">
                <a:effectLst/>
                <a:latin typeface="汉仪雅酷黑 65W" panose="020B0604020202020204" charset="-122"/>
                <a:ea typeface="汉仪雅酷黑 65W" panose="020B0604020202020204" charset="-122"/>
              </a:rPr>
              <a:t>                while(</a:t>
            </a:r>
            <a:r>
              <a:rPr lang="en-US" altLang="zh-CN" sz="900" b="1" kern="100" dirty="0" err="1">
                <a:effectLst/>
                <a:latin typeface="汉仪雅酷黑 65W" panose="020B0604020202020204" charset="-122"/>
                <a:ea typeface="汉仪雅酷黑 65W" panose="020B0604020202020204" charset="-122"/>
              </a:rPr>
              <a:t>rst.next</a:t>
            </a:r>
            <a:r>
              <a:rPr lang="en-US" altLang="zh-CN" sz="900" b="1" kern="100" dirty="0">
                <a:effectLst/>
                <a:latin typeface="汉仪雅酷黑 65W" panose="020B0604020202020204" charset="-122"/>
                <a:ea typeface="汉仪雅酷黑 65W" panose="020B0604020202020204" charset="-122"/>
              </a:rPr>
              <a:t>()) {</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("&lt;tr&gt;");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("&lt;td&gt;"+</a:t>
            </a:r>
            <a:r>
              <a:rPr lang="en-US" altLang="zh-CN" sz="900" b="1" kern="100" dirty="0" err="1">
                <a:effectLst/>
                <a:latin typeface="汉仪雅酷黑 65W" panose="020B0604020202020204" charset="-122"/>
                <a:ea typeface="汉仪雅酷黑 65W" panose="020B0604020202020204" charset="-122"/>
              </a:rPr>
              <a:t>rst.getString</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bookId</a:t>
            </a:r>
            <a:r>
              <a:rPr lang="en-US" altLang="zh-CN" sz="900" b="1" kern="100" dirty="0">
                <a:effectLst/>
                <a:latin typeface="汉仪雅酷黑 65W" panose="020B0604020202020204" charset="-122"/>
                <a:ea typeface="汉仪雅酷黑 65W" panose="020B0604020202020204" charset="-122"/>
              </a:rPr>
              <a:t>")+"&lt;/td&gt;");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("&lt;td&gt;"+</a:t>
            </a:r>
            <a:r>
              <a:rPr lang="en-US" altLang="zh-CN" sz="900" b="1" kern="100" dirty="0" err="1">
                <a:effectLst/>
                <a:latin typeface="汉仪雅酷黑 65W" panose="020B0604020202020204" charset="-122"/>
                <a:ea typeface="汉仪雅酷黑 65W" panose="020B0604020202020204" charset="-122"/>
              </a:rPr>
              <a:t>rst.getString</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bookName</a:t>
            </a:r>
            <a:r>
              <a:rPr lang="en-US" altLang="zh-CN" sz="900" b="1" kern="100" dirty="0">
                <a:effectLst/>
                <a:latin typeface="汉仪雅酷黑 65W" panose="020B0604020202020204" charset="-122"/>
                <a:ea typeface="汉仪雅酷黑 65W" panose="020B0604020202020204" charset="-122"/>
              </a:rPr>
              <a:t>")+"&lt;/td&gt;");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("&lt;td&gt;"+</a:t>
            </a:r>
            <a:r>
              <a:rPr lang="en-US" altLang="zh-CN" sz="900" b="1" kern="100" dirty="0" err="1">
                <a:effectLst/>
                <a:latin typeface="汉仪雅酷黑 65W" panose="020B0604020202020204" charset="-122"/>
                <a:ea typeface="汉仪雅酷黑 65W" panose="020B0604020202020204" charset="-122"/>
              </a:rPr>
              <a:t>rst.getString</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bookPublisher</a:t>
            </a:r>
            <a:r>
              <a:rPr lang="en-US" altLang="zh-CN" sz="900" b="1" kern="100" dirty="0">
                <a:effectLst/>
                <a:latin typeface="汉仪雅酷黑 65W" panose="020B0604020202020204" charset="-122"/>
                <a:ea typeface="汉仪雅酷黑 65W" panose="020B0604020202020204" charset="-122"/>
              </a:rPr>
              <a:t>")+"&lt;/td&gt;");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("&lt;td&gt;"+</a:t>
            </a:r>
            <a:r>
              <a:rPr lang="en-US" altLang="zh-CN" sz="900" b="1" kern="100" dirty="0" err="1">
                <a:effectLst/>
                <a:latin typeface="汉仪雅酷黑 65W" panose="020B0604020202020204" charset="-122"/>
                <a:ea typeface="汉仪雅酷黑 65W" panose="020B0604020202020204" charset="-122"/>
              </a:rPr>
              <a:t>rst.getFloat</a:t>
            </a:r>
            <a:r>
              <a:rPr lang="en-US" altLang="zh-CN" sz="900" b="1" kern="100" dirty="0">
                <a:effectLst/>
                <a:latin typeface="汉仪雅酷黑 65W" panose="020B0604020202020204" charset="-122"/>
                <a:ea typeface="汉仪雅酷黑 65W" panose="020B0604020202020204" charset="-122"/>
              </a:rPr>
              <a:t>("</a:t>
            </a:r>
            <a:r>
              <a:rPr lang="en-US" altLang="zh-CN" sz="900" b="1" kern="100" dirty="0" err="1">
                <a:effectLst/>
                <a:latin typeface="汉仪雅酷黑 65W" panose="020B0604020202020204" charset="-122"/>
                <a:ea typeface="汉仪雅酷黑 65W" panose="020B0604020202020204" charset="-122"/>
              </a:rPr>
              <a:t>bookPrice</a:t>
            </a:r>
            <a:r>
              <a:rPr lang="en-US" altLang="zh-CN" sz="900" b="1" kern="100" dirty="0">
                <a:effectLst/>
                <a:latin typeface="汉仪雅酷黑 65W" panose="020B0604020202020204" charset="-122"/>
                <a:ea typeface="汉仪雅酷黑 65W" panose="020B0604020202020204" charset="-122"/>
              </a:rPr>
              <a:t>")+"</a:t>
            </a:r>
            <a:r>
              <a:rPr lang="zh-CN" altLang="en-US" sz="900" b="1" kern="100" dirty="0">
                <a:effectLst/>
                <a:latin typeface="汉仪雅酷黑 65W" panose="020B0604020202020204" charset="-122"/>
                <a:ea typeface="汉仪雅酷黑 65W" panose="020B0604020202020204" charset="-122"/>
              </a:rPr>
              <a:t>元</a:t>
            </a:r>
            <a:r>
              <a:rPr lang="en-US" altLang="zh-CN" sz="900" b="1" kern="100" dirty="0">
                <a:effectLst/>
                <a:latin typeface="汉仪雅酷黑 65W" panose="020B0604020202020204" charset="-122"/>
                <a:ea typeface="汉仪雅酷黑 65W" panose="020B0604020202020204" charset="-122"/>
              </a:rPr>
              <a:t>"+"&lt;/td&gt;");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out.println</a:t>
            </a:r>
            <a:r>
              <a:rPr lang="en-US" altLang="zh-CN" sz="900" b="1" kern="100" dirty="0">
                <a:effectLst/>
                <a:latin typeface="汉仪雅酷黑 65W" panose="020B0604020202020204" charset="-122"/>
                <a:ea typeface="汉仪雅酷黑 65W" panose="020B0604020202020204" charset="-122"/>
              </a:rPr>
              <a:t>("&lt;/tr&gt;");</a:t>
            </a:r>
          </a:p>
          <a:p>
            <a:pPr indent="267970" algn="just"/>
            <a:r>
              <a:rPr lang="en-US" altLang="zh-CN" sz="900" b="1" kern="100" dirty="0">
                <a:effectLst/>
                <a:latin typeface="汉仪雅酷黑 65W" panose="020B0604020202020204" charset="-122"/>
                <a:ea typeface="汉仪雅酷黑 65W" panose="020B0604020202020204" charset="-122"/>
              </a:rPr>
              <a:t>                }</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rst.close</a:t>
            </a:r>
            <a:r>
              <a:rPr lang="en-US" altLang="zh-CN" sz="900" b="1" kern="100" dirty="0">
                <a:effectLst/>
                <a:latin typeface="汉仪雅酷黑 65W" panose="020B0604020202020204" charset="-122"/>
                <a:ea typeface="汉仪雅酷黑 65W" panose="020B0604020202020204" charset="-122"/>
              </a:rPr>
              <a: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stmt.close</a:t>
            </a:r>
            <a:r>
              <a:rPr lang="en-US" altLang="zh-CN" sz="900" b="1" kern="100" dirty="0">
                <a:effectLst/>
                <a:latin typeface="汉仪雅酷黑 65W" panose="020B0604020202020204" charset="-122"/>
                <a:ea typeface="汉仪雅酷黑 65W" panose="020B0604020202020204" charset="-122"/>
              </a:rPr>
              <a:t>();</a:t>
            </a:r>
          </a:p>
          <a:p>
            <a:pPr indent="267970" algn="just"/>
            <a:r>
              <a:rPr lang="en-US" altLang="zh-CN" sz="900" b="1" kern="100" dirty="0">
                <a:effectLst/>
                <a:latin typeface="汉仪雅酷黑 65W" panose="020B0604020202020204" charset="-122"/>
                <a:ea typeface="汉仪雅酷黑 65W" panose="020B0604020202020204" charset="-122"/>
              </a:rPr>
              <a:t>                </a:t>
            </a:r>
            <a:r>
              <a:rPr lang="en-US" altLang="zh-CN" sz="900" b="1" kern="100" dirty="0" err="1">
                <a:effectLst/>
                <a:latin typeface="汉仪雅酷黑 65W" panose="020B0604020202020204" charset="-122"/>
                <a:ea typeface="汉仪雅酷黑 65W" panose="020B0604020202020204" charset="-122"/>
              </a:rPr>
              <a:t>con.close</a:t>
            </a:r>
            <a:r>
              <a:rPr lang="en-US" altLang="zh-CN" sz="900" b="1" kern="100" dirty="0">
                <a:effectLst/>
                <a:latin typeface="汉仪雅酷黑 65W" panose="020B0604020202020204" charset="-122"/>
                <a:ea typeface="汉仪雅酷黑 65W" panose="020B0604020202020204" charset="-122"/>
              </a:rPr>
              <a:t>();</a:t>
            </a:r>
          </a:p>
          <a:p>
            <a:pPr indent="267970" algn="just"/>
            <a:r>
              <a:rPr lang="en-US" altLang="zh-CN" sz="900" b="1" kern="100" dirty="0">
                <a:effectLst/>
                <a:latin typeface="汉仪雅酷黑 65W" panose="020B0604020202020204" charset="-122"/>
                <a:ea typeface="汉仪雅酷黑 65W" panose="020B0604020202020204" charset="-122"/>
              </a:rPr>
              <a:t>            } catch(Exception e) { </a:t>
            </a:r>
            <a:r>
              <a:rPr lang="en-US" altLang="zh-CN" sz="900" b="1" kern="100" dirty="0" err="1">
                <a:effectLst/>
                <a:latin typeface="汉仪雅酷黑 65W" panose="020B0604020202020204" charset="-122"/>
                <a:ea typeface="汉仪雅酷黑 65W" panose="020B0604020202020204" charset="-122"/>
              </a:rPr>
              <a:t>e.printStackTrace</a:t>
            </a:r>
            <a:r>
              <a:rPr lang="en-US" altLang="zh-CN" sz="900" b="1" kern="100" dirty="0">
                <a:effectLst/>
                <a:latin typeface="汉仪雅酷黑 65W" panose="020B0604020202020204" charset="-122"/>
                <a:ea typeface="汉仪雅酷黑 65W" panose="020B0604020202020204" charset="-122"/>
              </a:rPr>
              <a:t>(); }</a:t>
            </a:r>
          </a:p>
          <a:p>
            <a:pPr indent="267970" algn="just"/>
            <a:r>
              <a:rPr lang="en-US" altLang="zh-CN" sz="900" b="1" kern="100" dirty="0">
                <a:effectLst/>
                <a:latin typeface="汉仪雅酷黑 65W" panose="020B0604020202020204" charset="-122"/>
                <a:ea typeface="汉仪雅酷黑 65W" panose="020B0604020202020204" charset="-122"/>
              </a:rPr>
              <a:t>        %&gt;</a:t>
            </a:r>
          </a:p>
          <a:p>
            <a:pPr indent="267970" algn="just"/>
            <a:r>
              <a:rPr lang="en-US" altLang="zh-CN" sz="900" b="1" kern="100" dirty="0">
                <a:effectLst/>
                <a:latin typeface="汉仪雅酷黑 65W" panose="020B0604020202020204" charset="-122"/>
                <a:ea typeface="汉仪雅酷黑 65W" panose="020B0604020202020204" charset="-122"/>
              </a:rPr>
              <a:t>    &lt;/table&gt;</a:t>
            </a:r>
          </a:p>
          <a:p>
            <a:pPr indent="267970" algn="just"/>
            <a:r>
              <a:rPr lang="en-US" altLang="zh-CN" sz="900" b="1" kern="100" dirty="0">
                <a:effectLst/>
                <a:latin typeface="汉仪雅酷黑 65W" panose="020B0604020202020204" charset="-122"/>
                <a:ea typeface="汉仪雅酷黑 65W" panose="020B0604020202020204" charset="-122"/>
              </a:rPr>
              <a:t>&lt;/div&gt;</a:t>
            </a:r>
          </a:p>
          <a:p>
            <a:pPr indent="267970" algn="just"/>
            <a:r>
              <a:rPr lang="en-US" altLang="zh-CN" sz="900" b="1" kern="100" dirty="0">
                <a:effectLst/>
                <a:latin typeface="汉仪雅酷黑 65W" panose="020B0604020202020204" charset="-122"/>
                <a:ea typeface="汉仪雅酷黑 65W" panose="020B0604020202020204" charset="-122"/>
              </a:rPr>
              <a:t>&lt;/body&gt;</a:t>
            </a:r>
          </a:p>
          <a:p>
            <a:pPr indent="267970" algn="just"/>
            <a:r>
              <a:rPr lang="en-US" altLang="zh-CN" sz="900" b="1" kern="100" dirty="0">
                <a:effectLst/>
                <a:latin typeface="汉仪雅酷黑 65W" panose="020B0604020202020204" charset="-122"/>
                <a:ea typeface="汉仪雅酷黑 65W" panose="020B0604020202020204" charset="-122"/>
              </a:rPr>
              <a:t>&lt;/html&gt;</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02123"/>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67670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923330"/>
          </a:xfrm>
          <a:prstGeom prst="rect">
            <a:avLst/>
          </a:prstGeom>
          <a:noFill/>
        </p:spPr>
        <p:txBody>
          <a:bodyPr wrap="square" rtlCol="0">
            <a:spAutoFit/>
          </a:bodyPr>
          <a:lstStyle/>
          <a:p>
            <a:pPr indent="267970" algn="just"/>
            <a:r>
              <a:rPr lang="zh-CN" altLang="en-US" b="1" kern="100" dirty="0">
                <a:effectLst/>
                <a:latin typeface="汉仪雅酷黑 65W" panose="020B0604020202020204" charset="-122"/>
                <a:ea typeface="汉仪雅酷黑 65W" panose="020B0604020202020204" charset="-122"/>
              </a:rPr>
              <a:t>在浏览器中输入：</a:t>
            </a:r>
            <a:r>
              <a:rPr lang="en-US" altLang="zh-CN" b="1" kern="100" dirty="0">
                <a:effectLst/>
                <a:latin typeface="汉仪雅酷黑 65W" panose="020B0604020202020204" charset="-122"/>
                <a:ea typeface="汉仪雅酷黑 65W" panose="020B0604020202020204" charset="-122"/>
              </a:rPr>
              <a:t>http://127.0.0.1:8080/jspdb/updateBook.jsp</a:t>
            </a:r>
            <a:r>
              <a:rPr lang="zh-CN" altLang="en-US" b="1" kern="100" dirty="0">
                <a:effectLst/>
                <a:latin typeface="汉仪雅酷黑 65W" panose="020B0604020202020204" charset="-122"/>
                <a:ea typeface="汉仪雅酷黑 65W" panose="020B0604020202020204" charset="-122"/>
              </a:rPr>
              <a:t>，执行结果如图</a:t>
            </a:r>
            <a:r>
              <a:rPr lang="en-US" altLang="zh-CN" b="1" kern="100" dirty="0">
                <a:effectLst/>
                <a:latin typeface="汉仪雅酷黑 65W" panose="020B0604020202020204" charset="-122"/>
                <a:ea typeface="汉仪雅酷黑 65W" panose="020B0604020202020204" charset="-122"/>
              </a:rPr>
              <a:t>9.8</a:t>
            </a:r>
            <a:r>
              <a:rPr lang="zh-CN" altLang="en-US" b="1" kern="100" dirty="0">
                <a:effectLst/>
                <a:latin typeface="汉仪雅酷黑 65W" panose="020B0604020202020204" charset="-122"/>
                <a:ea typeface="汉仪雅酷黑 65W" panose="020B0604020202020204" charset="-122"/>
              </a:rPr>
              <a:t>所示。从执行的结果可以看出根据书籍编号“</a:t>
            </a:r>
            <a:r>
              <a:rPr lang="en-US" altLang="zh-CN" b="1" kern="100" dirty="0">
                <a:effectLst/>
                <a:latin typeface="汉仪雅酷黑 65W" panose="020B0604020202020204" charset="-122"/>
                <a:ea typeface="汉仪雅酷黑 65W" panose="020B0604020202020204" charset="-122"/>
              </a:rPr>
              <a:t>59826442”</a:t>
            </a:r>
            <a:r>
              <a:rPr lang="zh-CN" altLang="en-US" b="1" kern="100" dirty="0">
                <a:effectLst/>
                <a:latin typeface="汉仪雅酷黑 65W" panose="020B0604020202020204" charset="-122"/>
                <a:ea typeface="汉仪雅酷黑 65W" panose="020B0604020202020204" charset="-122"/>
              </a:rPr>
              <a:t>对应的书籍</a:t>
            </a:r>
            <a:r>
              <a:rPr lang="en-US" altLang="zh-CN" b="1" kern="100" dirty="0">
                <a:effectLst/>
                <a:latin typeface="汉仪雅酷黑 65W" panose="020B0604020202020204" charset="-122"/>
                <a:ea typeface="汉仪雅酷黑 65W" panose="020B0604020202020204" charset="-122"/>
              </a:rPr>
              <a:t>《</a:t>
            </a:r>
            <a:r>
              <a:rPr lang="zh-CN" altLang="en-US" b="1" kern="100" dirty="0">
                <a:effectLst/>
                <a:latin typeface="汉仪雅酷黑 65W" panose="020B0604020202020204" charset="-122"/>
                <a:ea typeface="汉仪雅酷黑 65W" panose="020B0604020202020204" charset="-122"/>
              </a:rPr>
              <a:t>红黑树底层原理</a:t>
            </a:r>
            <a:r>
              <a:rPr lang="en-US" altLang="zh-CN" b="1" kern="100" dirty="0">
                <a:effectLst/>
                <a:latin typeface="汉仪雅酷黑 65W" panose="020B0604020202020204" charset="-122"/>
                <a:ea typeface="汉仪雅酷黑 65W" panose="020B0604020202020204" charset="-122"/>
              </a:rPr>
              <a:t>》</a:t>
            </a:r>
            <a:r>
              <a:rPr lang="zh-CN" altLang="en-US" b="1" kern="100" dirty="0">
                <a:effectLst/>
                <a:latin typeface="汉仪雅酷黑 65W" panose="020B0604020202020204" charset="-122"/>
                <a:ea typeface="汉仪雅酷黑 65W" panose="020B0604020202020204" charset="-122"/>
              </a:rPr>
              <a:t>的价格已经被修改为</a:t>
            </a:r>
            <a:r>
              <a:rPr lang="en-US" altLang="zh-CN" b="1" kern="100" dirty="0">
                <a:effectLst/>
                <a:latin typeface="汉仪雅酷黑 65W" panose="020B0604020202020204" charset="-122"/>
                <a:ea typeface="汉仪雅酷黑 65W" panose="020B0604020202020204" charset="-122"/>
              </a:rPr>
              <a:t>86.7</a:t>
            </a:r>
            <a:r>
              <a:rPr lang="zh-CN" altLang="en-US" b="1" kern="100" dirty="0">
                <a:effectLst/>
                <a:latin typeface="汉仪雅酷黑 65W" panose="020B0604020202020204" charset="-122"/>
                <a:ea typeface="汉仪雅酷黑 65W" panose="020B0604020202020204" charset="-122"/>
              </a:rPr>
              <a:t>元。</a:t>
            </a:r>
            <a:endParaRPr lang="en-US" altLang="zh-CN" b="1"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02123"/>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C7E2AED6-220B-43EE-D46B-E1B98A2F0B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2411774" y="2741081"/>
            <a:ext cx="4098838" cy="2293056"/>
          </a:xfrm>
          <a:prstGeom prst="rect">
            <a:avLst/>
          </a:prstGeom>
          <a:noFill/>
          <a:ln>
            <a:noFill/>
          </a:ln>
        </p:spPr>
      </p:pic>
      <p:sp>
        <p:nvSpPr>
          <p:cNvPr id="14" name="文本框 13">
            <a:extLst>
              <a:ext uri="{FF2B5EF4-FFF2-40B4-BE49-F238E27FC236}">
                <a16:creationId xmlns:a16="http://schemas.microsoft.com/office/drawing/2014/main" id="{49531B98-7D93-689C-A72E-EDBC165402A0}"/>
              </a:ext>
            </a:extLst>
          </p:cNvPr>
          <p:cNvSpPr txBox="1"/>
          <p:nvPr/>
        </p:nvSpPr>
        <p:spPr>
          <a:xfrm>
            <a:off x="1751926" y="5246291"/>
            <a:ext cx="5418534"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9.8 </a:t>
            </a:r>
            <a:r>
              <a:rPr lang="zh-CN" altLang="zh-CN" sz="1800" kern="100" dirty="0">
                <a:effectLst/>
                <a:latin typeface="Times New Roman" panose="02020603050405020304" pitchFamily="18" charset="0"/>
                <a:ea typeface="宋体" panose="02010600030101010101" pitchFamily="2" charset="-122"/>
              </a:rPr>
              <a:t>更新图书信息</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64555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3970318"/>
          </a:xfrm>
          <a:prstGeom prst="rect">
            <a:avLst/>
          </a:prstGeom>
          <a:noFill/>
        </p:spPr>
        <p:txBody>
          <a:bodyPr wrap="square" rtlCol="0">
            <a:spAutoFit/>
          </a:bodyPr>
          <a:lstStyle/>
          <a:p>
            <a:pPr indent="267970" algn="just"/>
            <a:r>
              <a:rPr lang="en-US" altLang="zh-CN" sz="1400" b="1" kern="100" dirty="0">
                <a:effectLst/>
                <a:latin typeface="汉仪雅酷黑 65W" panose="020B0604020202020204" charset="-122"/>
                <a:ea typeface="汉仪雅酷黑 65W" panose="020B0604020202020204" charset="-122"/>
              </a:rPr>
              <a:t>4.</a:t>
            </a:r>
            <a:r>
              <a:rPr lang="zh-CN" altLang="zh-CN" sz="1400" b="1" kern="100" dirty="0">
                <a:effectLst/>
                <a:latin typeface="汉仪雅酷黑 65W" panose="020B0604020202020204" charset="-122"/>
                <a:ea typeface="汉仪雅酷黑 65W" panose="020B0604020202020204" charset="-122"/>
              </a:rPr>
              <a:t>删除图书信息</a:t>
            </a:r>
            <a:endParaRPr lang="zh-CN" altLang="zh-CN" sz="1400" kern="100" dirty="0">
              <a:effectLst/>
              <a:latin typeface="汉仪雅酷黑 65W" panose="020B0604020202020204" charset="-122"/>
              <a:ea typeface="汉仪雅酷黑 65W" panose="020B0604020202020204" charset="-122"/>
            </a:endParaRPr>
          </a:p>
          <a:p>
            <a:pPr marL="266700" indent="267970" algn="just"/>
            <a:r>
              <a:rPr lang="zh-CN" altLang="zh-CN" sz="1400" b="1" kern="100" dirty="0">
                <a:effectLst/>
                <a:latin typeface="汉仪雅酷黑 65W" panose="020B0604020202020204" charset="-122"/>
                <a:ea typeface="汉仪雅酷黑 65W" panose="020B0604020202020204" charset="-122"/>
              </a:rPr>
              <a:t>本示例用于删除数据库中出版社为“电子信息出版社”的所有图书信息。</a:t>
            </a:r>
            <a:endParaRPr lang="zh-CN" altLang="zh-CN" sz="1400" kern="100" dirty="0">
              <a:effectLst/>
              <a:latin typeface="汉仪雅酷黑 65W" panose="020B0604020202020204" charset="-122"/>
              <a:ea typeface="汉仪雅酷黑 65W" panose="020B0604020202020204" charset="-122"/>
            </a:endParaRPr>
          </a:p>
          <a:p>
            <a:pPr marL="266700" indent="267970" algn="just"/>
            <a:endParaRPr lang="en-US" altLang="zh-CN" sz="1400" b="1" kern="100" dirty="0">
              <a:effectLst/>
              <a:latin typeface="汉仪雅酷黑 65W" panose="020B0604020202020204" charset="-122"/>
              <a:ea typeface="汉仪雅酷黑 65W" panose="020B0604020202020204" charset="-122"/>
            </a:endParaRPr>
          </a:p>
          <a:p>
            <a:pPr marL="266700" indent="267970" algn="just"/>
            <a:r>
              <a:rPr lang="en-US" altLang="zh-CN" sz="1400" b="1" kern="100" dirty="0">
                <a:effectLst/>
                <a:latin typeface="汉仪雅酷黑 65W" panose="020B0604020202020204" charset="-122"/>
                <a:ea typeface="汉仪雅酷黑 65W" panose="020B0604020202020204" charset="-122"/>
              </a:rPr>
              <a:t>[</a:t>
            </a:r>
            <a:r>
              <a:rPr lang="zh-CN" altLang="zh-CN" sz="1400" b="1" kern="100" dirty="0">
                <a:effectLst/>
                <a:latin typeface="汉仪雅酷黑 65W" panose="020B0604020202020204" charset="-122"/>
                <a:ea typeface="汉仪雅酷黑 65W" panose="020B0604020202020204" charset="-122"/>
              </a:rPr>
              <a:t>例</a:t>
            </a:r>
            <a:r>
              <a:rPr lang="en-US" altLang="zh-CN" sz="1400" b="1" kern="100" dirty="0">
                <a:effectLst/>
                <a:latin typeface="汉仪雅酷黑 65W" panose="020B0604020202020204" charset="-122"/>
                <a:ea typeface="汉仪雅酷黑 65W" panose="020B0604020202020204" charset="-122"/>
              </a:rPr>
              <a:t>9.6]</a:t>
            </a:r>
            <a:r>
              <a:rPr lang="en-US" altLang="zh-CN" sz="1400" kern="100" dirty="0">
                <a:effectLst/>
                <a:latin typeface="汉仪雅酷黑 65W" panose="020B0604020202020204" charset="-122"/>
                <a:ea typeface="汉仪雅酷黑 65W" panose="020B0604020202020204" charset="-122"/>
              </a:rPr>
              <a:t> </a:t>
            </a:r>
            <a:r>
              <a:rPr lang="zh-CN" altLang="zh-CN" sz="1400" kern="100" dirty="0">
                <a:effectLst/>
                <a:latin typeface="汉仪雅酷黑 65W" panose="020B0604020202020204" charset="-122"/>
                <a:ea typeface="汉仪雅酷黑 65W" panose="020B0604020202020204" charset="-122"/>
              </a:rPr>
              <a:t>删除图书信息（</a:t>
            </a:r>
            <a:r>
              <a:rPr lang="en-US" altLang="zh-CN" sz="1400" kern="100" dirty="0" err="1">
                <a:effectLst/>
                <a:latin typeface="汉仪雅酷黑 65W" panose="020B0604020202020204" charset="-122"/>
                <a:ea typeface="汉仪雅酷黑 65W" panose="020B0604020202020204" charset="-122"/>
              </a:rPr>
              <a:t>deleteBook.jsp</a:t>
            </a:r>
            <a:r>
              <a:rPr lang="zh-CN" altLang="zh-CN" sz="1400" kern="100" dirty="0">
                <a:effectLst/>
                <a:latin typeface="汉仪雅酷黑 65W" panose="020B0604020202020204" charset="-122"/>
                <a:ea typeface="汉仪雅酷黑 65W" panose="020B0604020202020204" charset="-122"/>
              </a:rPr>
              <a:t>）</a:t>
            </a:r>
          </a:p>
          <a:p>
            <a:pPr marL="266700" indent="266700" algn="just"/>
            <a:r>
              <a:rPr lang="en-US" altLang="zh-CN" sz="1400" kern="100" dirty="0">
                <a:effectLst/>
                <a:latin typeface="汉仪雅酷黑 65W" panose="020B0604020202020204" charset="-122"/>
                <a:ea typeface="汉仪雅酷黑 65W" panose="020B0604020202020204" charset="-122"/>
              </a:rPr>
              <a:t>&lt;%@ page </a:t>
            </a:r>
            <a:r>
              <a:rPr lang="en-US" altLang="zh-CN" sz="1400" kern="100" dirty="0" err="1">
                <a:effectLst/>
                <a:latin typeface="汉仪雅酷黑 65W" panose="020B0604020202020204" charset="-122"/>
                <a:ea typeface="汉仪雅酷黑 65W" panose="020B0604020202020204" charset="-122"/>
              </a:rPr>
              <a:t>contentType</a:t>
            </a:r>
            <a:r>
              <a:rPr lang="en-US" altLang="zh-CN" sz="1400" kern="100" dirty="0">
                <a:effectLst/>
                <a:latin typeface="汉仪雅酷黑 65W" panose="020B0604020202020204" charset="-122"/>
                <a:ea typeface="汉仪雅酷黑 65W" panose="020B0604020202020204" charset="-122"/>
              </a:rPr>
              <a:t>="text/html; charset=utf-8"%&gt;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&lt;%@ page language="java" import="</a:t>
            </a:r>
            <a:r>
              <a:rPr lang="en-US" altLang="zh-CN" sz="1400" kern="100" dirty="0" err="1">
                <a:effectLst/>
                <a:latin typeface="汉仪雅酷黑 65W" panose="020B0604020202020204" charset="-122"/>
                <a:ea typeface="汉仪雅酷黑 65W" panose="020B0604020202020204" charset="-122"/>
              </a:rPr>
              <a:t>java.sql</a:t>
            </a:r>
            <a:r>
              <a:rPr lang="en-US" altLang="zh-CN" sz="1400" kern="100" dirty="0">
                <a:effectLst/>
                <a:latin typeface="汉仪雅酷黑 65W" panose="020B0604020202020204" charset="-122"/>
                <a:ea typeface="汉仪雅酷黑 65W" panose="020B0604020202020204" charset="-122"/>
              </a:rPr>
              <a:t>.*"%&gt;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&lt;html&gt;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&lt;body&gt;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&lt;div align="center"&gt;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&lt;h2&gt;</a:t>
            </a:r>
            <a:r>
              <a:rPr lang="zh-CN" altLang="zh-CN" sz="1400" kern="100" dirty="0">
                <a:effectLst/>
                <a:latin typeface="汉仪雅酷黑 65W" panose="020B0604020202020204" charset="-122"/>
                <a:ea typeface="汉仪雅酷黑 65W" panose="020B0604020202020204" charset="-122"/>
              </a:rPr>
              <a:t>删除电子信息出版社出版的图书信息</a:t>
            </a:r>
            <a:r>
              <a:rPr lang="en-US" altLang="zh-CN" sz="1400" kern="100" dirty="0">
                <a:effectLst/>
                <a:latin typeface="汉仪雅酷黑 65W" panose="020B0604020202020204" charset="-122"/>
                <a:ea typeface="汉仪雅酷黑 65W" panose="020B0604020202020204" charset="-122"/>
              </a:rPr>
              <a:t>&lt;/h2&gt;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&lt;table border=3&gt;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&lt;caption&gt;</a:t>
            </a:r>
            <a:r>
              <a:rPr lang="zh-CN" altLang="zh-CN" sz="1400" kern="100" dirty="0">
                <a:effectLst/>
                <a:latin typeface="汉仪雅酷黑 65W" panose="020B0604020202020204" charset="-122"/>
                <a:ea typeface="汉仪雅酷黑 65W" panose="020B0604020202020204" charset="-122"/>
              </a:rPr>
              <a:t>删除图书信息</a:t>
            </a:r>
            <a:r>
              <a:rPr lang="en-US" altLang="zh-CN" sz="1400" kern="100" dirty="0">
                <a:effectLst/>
                <a:latin typeface="汉仪雅酷黑 65W" panose="020B0604020202020204" charset="-122"/>
                <a:ea typeface="汉仪雅酷黑 65W" panose="020B0604020202020204" charset="-122"/>
              </a:rPr>
              <a:t>&lt;/caption&gt;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图书编号</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图书名称</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图书厂商</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&lt;td&gt;&lt;b&gt;</a:t>
            </a:r>
            <a:r>
              <a:rPr lang="zh-CN" altLang="zh-CN" sz="1400" kern="100" dirty="0">
                <a:effectLst/>
                <a:latin typeface="汉仪雅酷黑 65W" panose="020B0604020202020204" charset="-122"/>
                <a:ea typeface="汉仪雅酷黑 65W" panose="020B0604020202020204" charset="-122"/>
              </a:rPr>
              <a:t>图书价格</a:t>
            </a:r>
            <a:r>
              <a:rPr lang="en-US" altLang="zh-CN" sz="1400" kern="100" dirty="0">
                <a:effectLst/>
                <a:latin typeface="汉仪雅酷黑 65W" panose="020B0604020202020204" charset="-122"/>
                <a:ea typeface="汉仪雅酷黑 65W" panose="020B0604020202020204" charset="-122"/>
              </a:rPr>
              <a:t>&lt;/b&gt;&lt;/td&gt;</a:t>
            </a:r>
            <a:endParaRPr lang="zh-CN" altLang="zh-CN" sz="1400" kern="100" dirty="0">
              <a:effectLst/>
              <a:latin typeface="汉仪雅酷黑 65W" panose="020B0604020202020204" charset="-122"/>
              <a:ea typeface="汉仪雅酷黑 65W" panose="020B0604020202020204" charset="-122"/>
            </a:endParaRPr>
          </a:p>
          <a:p>
            <a:pPr marL="266700" indent="266700" algn="just"/>
            <a:r>
              <a:rPr lang="en-US" altLang="zh-CN" sz="1400" kern="100" dirty="0">
                <a:effectLst/>
                <a:latin typeface="汉仪雅酷黑 65W" panose="020B0604020202020204" charset="-122"/>
                <a:ea typeface="汉仪雅酷黑 65W" panose="020B0604020202020204" charset="-122"/>
              </a:rPr>
              <a:t>        &lt;/tr&gt;</a:t>
            </a:r>
            <a:endParaRPr lang="zh-CN" altLang="zh-CN" sz="14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02123"/>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23729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4247317"/>
          </a:xfrm>
          <a:prstGeom prst="rect">
            <a:avLst/>
          </a:prstGeom>
          <a:noFill/>
        </p:spPr>
        <p:txBody>
          <a:bodyPr wrap="square" rtlCol="0">
            <a:spAutoFit/>
          </a:bodyPr>
          <a:lstStyle/>
          <a:p>
            <a:pPr indent="267970" algn="just"/>
            <a:r>
              <a:rPr lang="en-US" altLang="zh-CN" sz="900" kern="100" dirty="0">
                <a:effectLst/>
                <a:latin typeface="汉仪雅酷黑 65W" panose="020B0604020202020204" charset="-122"/>
                <a:ea typeface="汉仪雅酷黑 65W" panose="020B0604020202020204" charset="-122"/>
              </a:rPr>
              <a:t>&lt;%</a:t>
            </a:r>
          </a:p>
          <a:p>
            <a:pPr indent="267970" algn="just"/>
            <a:r>
              <a:rPr lang="en-US" altLang="zh-CN" sz="900" kern="100" dirty="0">
                <a:effectLst/>
                <a:latin typeface="汉仪雅酷黑 65W" panose="020B0604020202020204" charset="-122"/>
                <a:ea typeface="汉仪雅酷黑 65W" panose="020B0604020202020204" charset="-122"/>
              </a:rPr>
              <a:t>            try {</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Class.forName</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com.mysql.cj.jdbc.Driver</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newInstance</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Connection con=</a:t>
            </a:r>
            <a:r>
              <a:rPr lang="en-US" altLang="zh-CN" sz="900" kern="100" dirty="0" err="1">
                <a:effectLst/>
                <a:latin typeface="汉仪雅酷黑 65W" panose="020B0604020202020204" charset="-122"/>
                <a:ea typeface="汉仪雅酷黑 65W" panose="020B0604020202020204" charset="-122"/>
              </a:rPr>
              <a:t>java.sql.DriverManager.getConnection</a:t>
            </a:r>
            <a:r>
              <a:rPr lang="en-US" altLang="zh-CN" sz="900" kern="100" dirty="0">
                <a:effectLst/>
                <a:latin typeface="汉仪雅酷黑 65W" panose="020B0604020202020204" charset="-122"/>
                <a:ea typeface="汉仪雅酷黑 65W" panose="020B0604020202020204" charset="-122"/>
              </a:rPr>
              <a:t> </a:t>
            </a:r>
          </a:p>
          <a:p>
            <a:pPr indent="267970" algn="just"/>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jdbc:mysql</a:t>
            </a:r>
            <a:r>
              <a:rPr lang="en-US" altLang="zh-CN" sz="900" kern="100" dirty="0">
                <a:effectLst/>
                <a:latin typeface="汉仪雅酷黑 65W" panose="020B0604020202020204" charset="-122"/>
                <a:ea typeface="汉仪雅酷黑 65W" panose="020B0604020202020204" charset="-122"/>
              </a:rPr>
              <a:t>://localhost:3306/jspdb","root","123");</a:t>
            </a:r>
          </a:p>
          <a:p>
            <a:pPr indent="267970" algn="just"/>
            <a:r>
              <a:rPr lang="en-US" altLang="zh-CN" sz="900" kern="100" dirty="0">
                <a:effectLst/>
                <a:latin typeface="汉仪雅酷黑 65W" panose="020B0604020202020204" charset="-122"/>
                <a:ea typeface="汉仪雅酷黑 65W" panose="020B0604020202020204" charset="-122"/>
              </a:rPr>
              <a:t>                Statement </a:t>
            </a:r>
            <a:r>
              <a:rPr lang="en-US" altLang="zh-CN" sz="900" kern="100" dirty="0" err="1">
                <a:effectLst/>
                <a:latin typeface="汉仪雅酷黑 65W" panose="020B0604020202020204" charset="-122"/>
                <a:ea typeface="汉仪雅酷黑 65W" panose="020B0604020202020204" charset="-122"/>
              </a:rPr>
              <a:t>stmt</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con.createStatement</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stmt.execute</a:t>
            </a:r>
            <a:r>
              <a:rPr lang="en-US" altLang="zh-CN" sz="900" kern="100" dirty="0">
                <a:effectLst/>
                <a:latin typeface="汉仪雅酷黑 65W" panose="020B0604020202020204" charset="-122"/>
                <a:ea typeface="汉仪雅酷黑 65W" panose="020B0604020202020204" charset="-122"/>
              </a:rPr>
              <a:t>("delete from book where </a:t>
            </a:r>
            <a:r>
              <a:rPr lang="en-US" altLang="zh-CN" sz="900" kern="100" dirty="0" err="1">
                <a:effectLst/>
                <a:latin typeface="汉仪雅酷黑 65W" panose="020B0604020202020204" charset="-122"/>
                <a:ea typeface="汉仪雅酷黑 65W" panose="020B0604020202020204" charset="-122"/>
              </a:rPr>
              <a:t>bookPublisher</a:t>
            </a:r>
            <a:r>
              <a:rPr lang="en-US" altLang="zh-CN" sz="900" kern="100" dirty="0">
                <a:effectLst/>
                <a:latin typeface="汉仪雅酷黑 65W" panose="020B0604020202020204" charset="-122"/>
                <a:ea typeface="汉仪雅酷黑 65W" panose="020B0604020202020204" charset="-122"/>
              </a:rPr>
              <a:t>='</a:t>
            </a:r>
            <a:r>
              <a:rPr lang="zh-CN" altLang="en-US" sz="900" kern="100" dirty="0">
                <a:effectLst/>
                <a:latin typeface="汉仪雅酷黑 65W" panose="020B0604020202020204" charset="-122"/>
                <a:ea typeface="汉仪雅酷黑 65W" panose="020B0604020202020204" charset="-122"/>
              </a:rPr>
              <a:t>电子</a:t>
            </a:r>
          </a:p>
          <a:p>
            <a:pPr indent="267970" algn="just"/>
            <a:r>
              <a:rPr lang="zh-CN" altLang="en-US" sz="900" kern="100" dirty="0">
                <a:effectLst/>
                <a:latin typeface="汉仪雅酷黑 65W" panose="020B0604020202020204" charset="-122"/>
                <a:ea typeface="汉仪雅酷黑 65W" panose="020B0604020202020204" charset="-122"/>
              </a:rPr>
              <a:t>信息出版社</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("&lt;b&gt;</a:t>
            </a:r>
            <a:r>
              <a:rPr lang="zh-CN" altLang="en-US" sz="900" kern="100" dirty="0">
                <a:effectLst/>
                <a:latin typeface="汉仪雅酷黑 65W" panose="020B0604020202020204" charset="-122"/>
                <a:ea typeface="汉仪雅酷黑 65W" panose="020B0604020202020204" charset="-122"/>
              </a:rPr>
              <a:t>成功删除记录</a:t>
            </a:r>
            <a:r>
              <a:rPr lang="en-US" altLang="zh-CN" sz="900" kern="100" dirty="0">
                <a:effectLst/>
                <a:latin typeface="汉仪雅酷黑 65W" panose="020B0604020202020204" charset="-122"/>
                <a:ea typeface="汉仪雅酷黑 65W" panose="020B0604020202020204" charset="-122"/>
              </a:rPr>
              <a:t>,</a:t>
            </a:r>
            <a:r>
              <a:rPr lang="zh-CN" altLang="en-US" sz="900" kern="100" dirty="0">
                <a:effectLst/>
                <a:latin typeface="汉仪雅酷黑 65W" panose="020B0604020202020204" charset="-122"/>
                <a:ea typeface="汉仪雅酷黑 65W" panose="020B0604020202020204" charset="-122"/>
              </a:rPr>
              <a:t>请浏览</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a:t>
            </a:r>
            <a:r>
              <a:rPr lang="zh-CN" altLang="en-US" sz="900" kern="100" dirty="0">
                <a:effectLst/>
                <a:latin typeface="汉仪雅酷黑 65W" panose="020B0604020202020204" charset="-122"/>
                <a:ea typeface="汉仪雅酷黑 65W" panose="020B0604020202020204" charset="-122"/>
              </a:rPr>
              <a:t>显示更新后的全部图书信息</a:t>
            </a:r>
          </a:p>
          <a:p>
            <a:pPr indent="267970" algn="just"/>
            <a:r>
              <a:rPr lang="zh-CN" altLang="en-US"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ResultSet</a:t>
            </a:r>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rst</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stmt.executeQuery</a:t>
            </a:r>
            <a:r>
              <a:rPr lang="en-US" altLang="zh-CN" sz="900" kern="100" dirty="0">
                <a:effectLst/>
                <a:latin typeface="汉仪雅酷黑 65W" panose="020B0604020202020204" charset="-122"/>
                <a:ea typeface="汉仪雅酷黑 65W" panose="020B0604020202020204" charset="-122"/>
              </a:rPr>
              <a:t>("select * from book;");</a:t>
            </a:r>
          </a:p>
          <a:p>
            <a:pPr indent="267970" algn="just"/>
            <a:r>
              <a:rPr lang="en-US" altLang="zh-CN" sz="900" kern="100" dirty="0">
                <a:effectLst/>
                <a:latin typeface="汉仪雅酷黑 65W" panose="020B0604020202020204" charset="-122"/>
                <a:ea typeface="汉仪雅酷黑 65W" panose="020B0604020202020204" charset="-122"/>
              </a:rPr>
              <a:t>                while(</a:t>
            </a:r>
            <a:r>
              <a:rPr lang="en-US" altLang="zh-CN" sz="900" kern="100" dirty="0" err="1">
                <a:effectLst/>
                <a:latin typeface="汉仪雅酷黑 65W" panose="020B0604020202020204" charset="-122"/>
                <a:ea typeface="汉仪雅酷黑 65W" panose="020B0604020202020204" charset="-122"/>
              </a:rPr>
              <a:t>rst.next</a:t>
            </a:r>
            <a:r>
              <a:rPr lang="en-US" altLang="zh-CN" sz="900" kern="100" dirty="0">
                <a:effectLst/>
                <a:latin typeface="汉仪雅酷黑 65W" panose="020B0604020202020204" charset="-122"/>
                <a:ea typeface="汉仪雅酷黑 65W" panose="020B0604020202020204" charset="-122"/>
              </a:rPr>
              <a:t>()) {</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("&lt;tr&gt;");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("&lt;td&gt;"+</a:t>
            </a:r>
            <a:r>
              <a:rPr lang="en-US" altLang="zh-CN" sz="900" kern="100" dirty="0" err="1">
                <a:effectLst/>
                <a:latin typeface="汉仪雅酷黑 65W" panose="020B0604020202020204" charset="-122"/>
                <a:ea typeface="汉仪雅酷黑 65W" panose="020B0604020202020204" charset="-122"/>
              </a:rPr>
              <a:t>rst.getString</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bookId</a:t>
            </a:r>
            <a:r>
              <a:rPr lang="en-US" altLang="zh-CN" sz="900" kern="100" dirty="0">
                <a:effectLst/>
                <a:latin typeface="汉仪雅酷黑 65W" panose="020B0604020202020204" charset="-122"/>
                <a:ea typeface="汉仪雅酷黑 65W" panose="020B0604020202020204" charset="-122"/>
              </a:rPr>
              <a:t>")+"&lt;/td&gt;");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("&lt;td&gt;"+</a:t>
            </a:r>
            <a:r>
              <a:rPr lang="en-US" altLang="zh-CN" sz="900" kern="100" dirty="0" err="1">
                <a:effectLst/>
                <a:latin typeface="汉仪雅酷黑 65W" panose="020B0604020202020204" charset="-122"/>
                <a:ea typeface="汉仪雅酷黑 65W" panose="020B0604020202020204" charset="-122"/>
              </a:rPr>
              <a:t>rst.getString</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bookName</a:t>
            </a:r>
            <a:r>
              <a:rPr lang="en-US" altLang="zh-CN" sz="900" kern="100" dirty="0">
                <a:effectLst/>
                <a:latin typeface="汉仪雅酷黑 65W" panose="020B0604020202020204" charset="-122"/>
                <a:ea typeface="汉仪雅酷黑 65W" panose="020B0604020202020204" charset="-122"/>
              </a:rPr>
              <a:t>")+"&lt;/td&gt;");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("&lt;td&gt;"+</a:t>
            </a:r>
            <a:r>
              <a:rPr lang="en-US" altLang="zh-CN" sz="900" kern="100" dirty="0" err="1">
                <a:effectLst/>
                <a:latin typeface="汉仪雅酷黑 65W" panose="020B0604020202020204" charset="-122"/>
                <a:ea typeface="汉仪雅酷黑 65W" panose="020B0604020202020204" charset="-122"/>
              </a:rPr>
              <a:t>rst.getString</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bookPublisher</a:t>
            </a:r>
            <a:r>
              <a:rPr lang="en-US" altLang="zh-CN" sz="900" kern="100" dirty="0">
                <a:effectLst/>
                <a:latin typeface="汉仪雅酷黑 65W" panose="020B0604020202020204" charset="-122"/>
                <a:ea typeface="汉仪雅酷黑 65W" panose="020B0604020202020204" charset="-122"/>
              </a:rPr>
              <a:t>")+"&lt;/td&gt;");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("&lt;td&gt;"+</a:t>
            </a:r>
            <a:r>
              <a:rPr lang="en-US" altLang="zh-CN" sz="900" kern="100" dirty="0" err="1">
                <a:effectLst/>
                <a:latin typeface="汉仪雅酷黑 65W" panose="020B0604020202020204" charset="-122"/>
                <a:ea typeface="汉仪雅酷黑 65W" panose="020B0604020202020204" charset="-122"/>
              </a:rPr>
              <a:t>rst.getFloat</a:t>
            </a:r>
            <a:r>
              <a:rPr lang="en-US" altLang="zh-CN" sz="900" kern="100" dirty="0">
                <a:effectLst/>
                <a:latin typeface="汉仪雅酷黑 65W" panose="020B0604020202020204" charset="-122"/>
                <a:ea typeface="汉仪雅酷黑 65W" panose="020B0604020202020204" charset="-122"/>
              </a:rPr>
              <a:t>("</a:t>
            </a:r>
            <a:r>
              <a:rPr lang="en-US" altLang="zh-CN" sz="900" kern="100" dirty="0" err="1">
                <a:effectLst/>
                <a:latin typeface="汉仪雅酷黑 65W" panose="020B0604020202020204" charset="-122"/>
                <a:ea typeface="汉仪雅酷黑 65W" panose="020B0604020202020204" charset="-122"/>
              </a:rPr>
              <a:t>bookPrice</a:t>
            </a:r>
            <a:r>
              <a:rPr lang="en-US" altLang="zh-CN" sz="900" kern="100" dirty="0">
                <a:effectLst/>
                <a:latin typeface="汉仪雅酷黑 65W" panose="020B0604020202020204" charset="-122"/>
                <a:ea typeface="汉仪雅酷黑 65W" panose="020B0604020202020204" charset="-122"/>
              </a:rPr>
              <a:t>")+"</a:t>
            </a:r>
            <a:r>
              <a:rPr lang="zh-CN" altLang="en-US" sz="900" kern="100" dirty="0">
                <a:effectLst/>
                <a:latin typeface="汉仪雅酷黑 65W" panose="020B0604020202020204" charset="-122"/>
                <a:ea typeface="汉仪雅酷黑 65W" panose="020B0604020202020204" charset="-122"/>
              </a:rPr>
              <a:t>元</a:t>
            </a:r>
            <a:r>
              <a:rPr lang="en-US" altLang="zh-CN" sz="900" kern="100" dirty="0">
                <a:effectLst/>
                <a:latin typeface="汉仪雅酷黑 65W" panose="020B0604020202020204" charset="-122"/>
                <a:ea typeface="汉仪雅酷黑 65W" panose="020B0604020202020204" charset="-122"/>
              </a:rPr>
              <a:t>"+"&lt;/td&gt;");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out.println</a:t>
            </a:r>
            <a:r>
              <a:rPr lang="en-US" altLang="zh-CN" sz="900" kern="100" dirty="0">
                <a:effectLst/>
                <a:latin typeface="汉仪雅酷黑 65W" panose="020B0604020202020204" charset="-122"/>
                <a:ea typeface="汉仪雅酷黑 65W" panose="020B0604020202020204" charset="-122"/>
              </a:rPr>
              <a:t>("&lt;/tr&gt;");</a:t>
            </a:r>
          </a:p>
          <a:p>
            <a:pPr indent="267970" algn="just"/>
            <a:r>
              <a:rPr lang="en-US" altLang="zh-CN" sz="900" kern="100" dirty="0">
                <a:effectLst/>
                <a:latin typeface="汉仪雅酷黑 65W" panose="020B0604020202020204" charset="-122"/>
                <a:ea typeface="汉仪雅酷黑 65W" panose="020B0604020202020204" charset="-122"/>
              </a:rPr>
              <a:t>                }</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rst.close</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stmt.close</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a:t>
            </a:r>
            <a:r>
              <a:rPr lang="en-US" altLang="zh-CN" sz="900" kern="100" dirty="0" err="1">
                <a:effectLst/>
                <a:latin typeface="汉仪雅酷黑 65W" panose="020B0604020202020204" charset="-122"/>
                <a:ea typeface="汉仪雅酷黑 65W" panose="020B0604020202020204" charset="-122"/>
              </a:rPr>
              <a:t>con.close</a:t>
            </a:r>
            <a:r>
              <a:rPr lang="en-US" altLang="zh-CN" sz="900" kern="100" dirty="0">
                <a:effectLst/>
                <a:latin typeface="汉仪雅酷黑 65W" panose="020B0604020202020204" charset="-122"/>
                <a:ea typeface="汉仪雅酷黑 65W" panose="020B0604020202020204" charset="-122"/>
              </a:rPr>
              <a:t>();</a:t>
            </a:r>
          </a:p>
          <a:p>
            <a:pPr indent="267970" algn="just"/>
            <a:r>
              <a:rPr lang="en-US" altLang="zh-CN" sz="900" kern="100" dirty="0">
                <a:effectLst/>
                <a:latin typeface="汉仪雅酷黑 65W" panose="020B0604020202020204" charset="-122"/>
                <a:ea typeface="汉仪雅酷黑 65W" panose="020B0604020202020204" charset="-122"/>
              </a:rPr>
              <a:t>            } catch(Exception e) {</a:t>
            </a:r>
            <a:r>
              <a:rPr lang="en-US" altLang="zh-CN" sz="900" kern="100" dirty="0" err="1">
                <a:effectLst/>
                <a:latin typeface="汉仪雅酷黑 65W" panose="020B0604020202020204" charset="-122"/>
                <a:ea typeface="汉仪雅酷黑 65W" panose="020B0604020202020204" charset="-122"/>
              </a:rPr>
              <a:t>e.printStackTrace</a:t>
            </a:r>
            <a:r>
              <a:rPr lang="en-US" altLang="zh-CN" sz="900" kern="100" dirty="0">
                <a:effectLst/>
                <a:latin typeface="汉仪雅酷黑 65W" panose="020B0604020202020204" charset="-122"/>
                <a:ea typeface="汉仪雅酷黑 65W" panose="020B0604020202020204" charset="-122"/>
              </a:rPr>
              <a:t>(); }</a:t>
            </a:r>
          </a:p>
          <a:p>
            <a:pPr indent="267970" algn="just"/>
            <a:r>
              <a:rPr lang="en-US" altLang="zh-CN" sz="900" kern="100" dirty="0">
                <a:effectLst/>
                <a:latin typeface="汉仪雅酷黑 65W" panose="020B0604020202020204" charset="-122"/>
                <a:ea typeface="汉仪雅酷黑 65W" panose="020B0604020202020204" charset="-122"/>
              </a:rPr>
              <a:t>        %&gt;</a:t>
            </a:r>
          </a:p>
          <a:p>
            <a:pPr marL="266700" indent="266700" algn="just"/>
            <a:r>
              <a:rPr lang="en-US" altLang="zh-CN" sz="900" kern="100" dirty="0">
                <a:effectLst/>
                <a:latin typeface="汉仪雅酷黑 65W" panose="020B0604020202020204" charset="-122"/>
                <a:ea typeface="汉仪雅酷黑 65W" panose="020B0604020202020204" charset="-122"/>
              </a:rPr>
              <a:t>    &lt;/table&gt;</a:t>
            </a:r>
          </a:p>
          <a:p>
            <a:pPr marL="266700" indent="266700" algn="just"/>
            <a:r>
              <a:rPr lang="en-US" altLang="zh-CN" sz="900" kern="100" dirty="0">
                <a:effectLst/>
                <a:latin typeface="汉仪雅酷黑 65W" panose="020B0604020202020204" charset="-122"/>
                <a:ea typeface="汉仪雅酷黑 65W" panose="020B0604020202020204" charset="-122"/>
              </a:rPr>
              <a:t>&lt;/div&gt;</a:t>
            </a:r>
            <a:endParaRPr lang="zh-CN" altLang="zh-CN" sz="900" kern="100" dirty="0">
              <a:effectLst/>
              <a:latin typeface="汉仪雅酷黑 65W" panose="020B0604020202020204" charset="-122"/>
              <a:ea typeface="汉仪雅酷黑 65W" panose="020B0604020202020204" charset="-122"/>
            </a:endParaRPr>
          </a:p>
          <a:p>
            <a:pPr marL="266700" indent="266700" algn="just"/>
            <a:r>
              <a:rPr lang="en-US" altLang="zh-CN" sz="900" kern="100" dirty="0">
                <a:effectLst/>
                <a:latin typeface="汉仪雅酷黑 65W" panose="020B0604020202020204" charset="-122"/>
                <a:ea typeface="汉仪雅酷黑 65W" panose="020B0604020202020204" charset="-122"/>
              </a:rPr>
              <a:t>&lt;/body&gt;</a:t>
            </a:r>
            <a:endParaRPr lang="zh-CN" altLang="zh-CN" sz="900" kern="100" dirty="0">
              <a:effectLst/>
              <a:latin typeface="汉仪雅酷黑 65W" panose="020B0604020202020204" charset="-122"/>
              <a:ea typeface="汉仪雅酷黑 65W" panose="020B0604020202020204" charset="-122"/>
            </a:endParaRPr>
          </a:p>
          <a:p>
            <a:pPr marL="266700" indent="266700" algn="just"/>
            <a:r>
              <a:rPr lang="en-US" altLang="zh-CN" sz="900" kern="100" dirty="0">
                <a:effectLst/>
                <a:latin typeface="汉仪雅酷黑 65W" panose="020B0604020202020204" charset="-122"/>
                <a:ea typeface="汉仪雅酷黑 65W" panose="020B0604020202020204" charset="-122"/>
              </a:rPr>
              <a:t>&lt;/html&gt;</a:t>
            </a:r>
            <a:endParaRPr lang="zh-CN" altLang="zh-CN" sz="900" kern="100" dirty="0">
              <a:effectLst/>
              <a:latin typeface="汉仪雅酷黑 65W" panose="020B0604020202020204" charset="-122"/>
              <a:ea typeface="汉仪雅酷黑 65W" panose="020B0604020202020204" charset="-122"/>
            </a:endParaRPr>
          </a:p>
          <a:p>
            <a:pPr indent="267970" algn="just"/>
            <a:endParaRPr lang="en-US" altLang="zh-CN" sz="900" kern="100" dirty="0">
              <a:effectLst/>
              <a:latin typeface="汉仪雅酷黑 65W" panose="020B0604020202020204" charset="-122"/>
              <a:ea typeface="汉仪雅酷黑 65W" panose="020B0604020202020204" charset="-122"/>
            </a:endParaRPr>
          </a:p>
          <a:p>
            <a:pPr indent="267970" algn="just"/>
            <a:endParaRPr lang="zh-CN" altLang="zh-CN" sz="9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02123"/>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83801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687394"/>
            <a:ext cx="8272463" cy="923330"/>
          </a:xfrm>
          <a:prstGeom prst="rect">
            <a:avLst/>
          </a:prstGeom>
          <a:noFill/>
        </p:spPr>
        <p:txBody>
          <a:bodyPr wrap="square" rtlCol="0">
            <a:spAutoFit/>
          </a:bodyPr>
          <a:lstStyle/>
          <a:p>
            <a:pPr indent="267970" algn="just"/>
            <a:r>
              <a:rPr lang="zh-CN" altLang="en-US" kern="100" dirty="0">
                <a:effectLst/>
                <a:latin typeface="汉仪雅酷黑 65W" panose="020B0604020202020204" charset="-122"/>
                <a:ea typeface="汉仪雅酷黑 65W" panose="020B0604020202020204" charset="-122"/>
              </a:rPr>
              <a:t>在浏览器中输入：</a:t>
            </a:r>
            <a:r>
              <a:rPr lang="en-US" altLang="zh-CN" kern="100" dirty="0">
                <a:effectLst/>
                <a:latin typeface="汉仪雅酷黑 65W" panose="020B0604020202020204" charset="-122"/>
                <a:ea typeface="汉仪雅酷黑 65W" panose="020B0604020202020204" charset="-122"/>
              </a:rPr>
              <a:t>http://127.0.0.1:8080/jspdb/deleteBook.jsp</a:t>
            </a:r>
            <a:r>
              <a:rPr lang="zh-CN" altLang="en-US" kern="100" dirty="0">
                <a:effectLst/>
                <a:latin typeface="汉仪雅酷黑 65W" panose="020B0604020202020204" charset="-122"/>
                <a:ea typeface="汉仪雅酷黑 65W" panose="020B0604020202020204" charset="-122"/>
              </a:rPr>
              <a:t>，执行结果如下图所示。从图中可以看出由电子信息出版社出版的</a:t>
            </a:r>
            <a:r>
              <a:rPr lang="en-US" altLang="zh-CN" kern="100" dirty="0">
                <a:effectLst/>
                <a:latin typeface="汉仪雅酷黑 65W" panose="020B0604020202020204" charset="-122"/>
                <a:ea typeface="汉仪雅酷黑 65W" panose="020B0604020202020204" charset="-122"/>
              </a:rPr>
              <a:t>《Vue.js》</a:t>
            </a:r>
            <a:r>
              <a:rPr lang="zh-CN" altLang="en-US" kern="100" dirty="0">
                <a:effectLst/>
                <a:latin typeface="汉仪雅酷黑 65W" panose="020B0604020202020204" charset="-122"/>
                <a:ea typeface="汉仪雅酷黑 65W" panose="020B0604020202020204" charset="-122"/>
              </a:rPr>
              <a:t>的数据已经被删除。</a:t>
            </a:r>
            <a:endParaRPr lang="zh-CN" altLang="zh-CN"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7E23A907-2CF1-D395-6B1C-6A130F631B67}"/>
              </a:ext>
            </a:extLst>
          </p:cNvPr>
          <p:cNvSpPr txBox="1"/>
          <p:nvPr/>
        </p:nvSpPr>
        <p:spPr>
          <a:xfrm>
            <a:off x="528638" y="1202123"/>
            <a:ext cx="3932555" cy="646331"/>
          </a:xfrm>
          <a:prstGeom prst="rect">
            <a:avLst/>
          </a:prstGeom>
          <a:noFill/>
        </p:spPr>
        <p:txBody>
          <a:bodyPr wrap="square" rtlCol="0">
            <a:spAutoFit/>
          </a:bodyPr>
          <a:lstStyle/>
          <a:p>
            <a:r>
              <a:rPr lang="en-US" altLang="zh-CN" kern="100" dirty="0">
                <a:effectLst/>
                <a:latin typeface="汉仪雅酷黑 65W" panose="020B0604020202020204" charset="-122"/>
                <a:ea typeface="汉仪雅酷黑 65W" panose="020B0604020202020204" charset="-122"/>
              </a:rPr>
              <a:t>9.5.2 JSP</a:t>
            </a:r>
            <a:r>
              <a:rPr lang="zh-CN" altLang="en-US" kern="100" dirty="0">
                <a:effectLst/>
                <a:latin typeface="汉仪雅酷黑 65W" panose="020B0604020202020204" charset="-122"/>
                <a:ea typeface="汉仪雅酷黑 65W" panose="020B0604020202020204" charset="-122"/>
              </a:rPr>
              <a:t>访问数据库程序设计</a:t>
            </a:r>
            <a:endParaRPr lang="en-US" altLang="zh-CN" kern="100" dirty="0">
              <a:effectLst/>
              <a:latin typeface="汉仪雅酷黑 65W" panose="020B0604020202020204" charset="-122"/>
              <a:ea typeface="汉仪雅酷黑 65W" panose="020B0604020202020204" charset="-122"/>
            </a:endParaRPr>
          </a:p>
          <a:p>
            <a:endParaRPr lang="zh-CN" altLang="en-US" dirty="0"/>
          </a:p>
        </p:txBody>
      </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00151DE4-55DD-3244-6B4A-26FD22A6CFD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991597" y="2664926"/>
            <a:ext cx="5160805" cy="2669382"/>
          </a:xfrm>
          <a:prstGeom prst="rect">
            <a:avLst/>
          </a:prstGeom>
          <a:noFill/>
          <a:ln>
            <a:noFill/>
          </a:ln>
        </p:spPr>
      </p:pic>
      <p:sp>
        <p:nvSpPr>
          <p:cNvPr id="14" name="文本框 13">
            <a:extLst>
              <a:ext uri="{FF2B5EF4-FFF2-40B4-BE49-F238E27FC236}">
                <a16:creationId xmlns:a16="http://schemas.microsoft.com/office/drawing/2014/main" id="{A1272F27-E4CF-6625-45D6-D3D12474CC3A}"/>
              </a:ext>
            </a:extLst>
          </p:cNvPr>
          <p:cNvSpPr txBox="1"/>
          <p:nvPr/>
        </p:nvSpPr>
        <p:spPr>
          <a:xfrm>
            <a:off x="1340128" y="5342528"/>
            <a:ext cx="5418534" cy="369332"/>
          </a:xfrm>
          <a:prstGeom prst="rect">
            <a:avLst/>
          </a:prstGeom>
          <a:noFill/>
        </p:spPr>
        <p:txBody>
          <a:bodyPr wrap="square">
            <a:spAutoFit/>
          </a:bodyPr>
          <a:lstStyle/>
          <a:p>
            <a:pPr marL="266700"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9.9 </a:t>
            </a:r>
            <a:r>
              <a:rPr lang="zh-CN" altLang="zh-CN" sz="1800" kern="100" dirty="0">
                <a:effectLst/>
                <a:latin typeface="Times New Roman" panose="02020603050405020304" pitchFamily="18" charset="0"/>
                <a:ea typeface="宋体" panose="02010600030101010101" pitchFamily="2" charset="-122"/>
              </a:rPr>
              <a:t>删除图书信息</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30072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在</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中的应用</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00685" y="1387813"/>
            <a:ext cx="8272463" cy="3970318"/>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本章主要介绍了</a:t>
            </a:r>
            <a:r>
              <a:rPr lang="en-US" altLang="zh-CN" sz="1800" kern="100" dirty="0">
                <a:effectLst/>
                <a:latin typeface="汉仪雅酷黑 65W" panose="020B0604020202020204" charset="-122"/>
                <a:ea typeface="汉仪雅酷黑 65W" panose="020B0604020202020204" charset="-122"/>
              </a:rPr>
              <a:t>JDBC</a:t>
            </a:r>
            <a:r>
              <a:rPr lang="zh-CN" altLang="zh-CN" sz="1800" kern="100" dirty="0">
                <a:effectLst/>
                <a:latin typeface="汉仪雅酷黑 65W" panose="020B0604020202020204" charset="-122"/>
                <a:ea typeface="汉仪雅酷黑 65W" panose="020B0604020202020204" charset="-122"/>
              </a:rPr>
              <a:t>的基本概念和编程的基本技能。在数据库编程中，主要涉及到的数据操作有：查询数据、增加数据、更新数据、删除数据，并且为这些不同的类型的操作提供了实例。最后总结一下</a:t>
            </a:r>
            <a:r>
              <a:rPr lang="en-US" altLang="zh-CN" sz="1800" kern="100" dirty="0">
                <a:effectLst/>
                <a:latin typeface="汉仪雅酷黑 65W" panose="020B0604020202020204" charset="-122"/>
                <a:ea typeface="汉仪雅酷黑 65W" panose="020B0604020202020204" charset="-122"/>
              </a:rPr>
              <a:t>JSP</a:t>
            </a:r>
            <a:r>
              <a:rPr lang="zh-CN" altLang="zh-CN" sz="1800" kern="100" dirty="0">
                <a:effectLst/>
                <a:latin typeface="汉仪雅酷黑 65W" panose="020B0604020202020204" charset="-122"/>
                <a:ea typeface="汉仪雅酷黑 65W" panose="020B0604020202020204" charset="-122"/>
              </a:rPr>
              <a:t>数据库编程的一般步骤：</a:t>
            </a:r>
            <a:endParaRPr lang="en-US" altLang="zh-CN" sz="1800" b="1" kern="100" dirty="0">
              <a:effectLst/>
              <a:latin typeface="汉仪雅酷黑 65W" panose="020B0604020202020204" charset="-122"/>
              <a:ea typeface="汉仪雅酷黑 65W" panose="020B0604020202020204" charset="-122"/>
            </a:endParaRPr>
          </a:p>
          <a:p>
            <a:pPr indent="267970" algn="just"/>
            <a:endParaRPr lang="en-US" altLang="zh-CN" sz="1800" b="1"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汉仪雅酷黑 65W" panose="020B0604020202020204" charset="-122"/>
                <a:ea typeface="汉仪雅酷黑 65W" panose="020B0604020202020204" charset="-122"/>
              </a:rPr>
              <a:t>①在</a:t>
            </a:r>
            <a:r>
              <a:rPr lang="en-US" altLang="zh-CN" sz="1800" b="1" kern="100" dirty="0">
                <a:effectLst/>
                <a:latin typeface="汉仪雅酷黑 65W" panose="020B0604020202020204" charset="-122"/>
                <a:ea typeface="汉仪雅酷黑 65W" panose="020B0604020202020204" charset="-122"/>
              </a:rPr>
              <a:t>JSP</a:t>
            </a:r>
            <a:r>
              <a:rPr lang="zh-CN" altLang="zh-CN" sz="1800" b="1" kern="100" dirty="0">
                <a:effectLst/>
                <a:latin typeface="汉仪雅酷黑 65W" panose="020B0604020202020204" charset="-122"/>
                <a:ea typeface="汉仪雅酷黑 65W" panose="020B0604020202020204" charset="-122"/>
              </a:rPr>
              <a:t>页面中加载数据库驱动程序。</a:t>
            </a:r>
            <a:endParaRPr lang="zh-CN" altLang="zh-CN" sz="1800" kern="100" dirty="0">
              <a:effectLst/>
              <a:latin typeface="汉仪雅酷黑 65W" panose="020B0604020202020204" charset="-122"/>
              <a:ea typeface="汉仪雅酷黑 65W" panose="020B0604020202020204" charset="-122"/>
            </a:endParaRPr>
          </a:p>
          <a:p>
            <a:pPr marL="266700" indent="133350" algn="just"/>
            <a:r>
              <a:rPr lang="en-US" altLang="zh-CN" sz="1800" kern="100" dirty="0" err="1">
                <a:effectLst/>
                <a:latin typeface="汉仪雅酷黑 65W" panose="020B0604020202020204" charset="-122"/>
                <a:ea typeface="汉仪雅酷黑 65W" panose="020B0604020202020204" charset="-122"/>
              </a:rPr>
              <a:t>Class.forName</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com.mysql.jdbc.Driver</a:t>
            </a:r>
            <a:r>
              <a:rPr lang="en-US" altLang="zh-CN" sz="1800" kern="100" dirty="0">
                <a:effectLst/>
                <a:latin typeface="汉仪雅酷黑 65W" panose="020B0604020202020204" charset="-122"/>
                <a:ea typeface="汉仪雅酷黑 65W" panose="020B0604020202020204" charset="-122"/>
              </a:rPr>
              <a:t> ");</a:t>
            </a:r>
            <a:endParaRPr lang="en-US" altLang="zh-CN" sz="1800" b="1"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汉仪雅酷黑 65W" panose="020B0604020202020204" charset="-122"/>
                <a:ea typeface="汉仪雅酷黑 65W" panose="020B0604020202020204" charset="-122"/>
              </a:rPr>
              <a:t>②创建与数据库的连接。</a:t>
            </a:r>
            <a:endParaRPr lang="zh-CN" altLang="zh-CN" sz="1800" kern="100" dirty="0">
              <a:effectLst/>
              <a:latin typeface="汉仪雅酷黑 65W" panose="020B0604020202020204" charset="-122"/>
              <a:ea typeface="汉仪雅酷黑 65W" panose="020B0604020202020204" charset="-122"/>
            </a:endParaRPr>
          </a:p>
          <a:p>
            <a:pPr indent="400050" algn="just"/>
            <a:r>
              <a:rPr lang="en-US" altLang="zh-CN" sz="1800" kern="100" dirty="0">
                <a:effectLst/>
                <a:latin typeface="汉仪雅酷黑 65W" panose="020B0604020202020204" charset="-122"/>
                <a:ea typeface="汉仪雅酷黑 65W" panose="020B0604020202020204" charset="-122"/>
              </a:rPr>
              <a:t>Connection con=</a:t>
            </a:r>
            <a:r>
              <a:rPr lang="en-US" altLang="zh-CN" sz="1800" kern="100" dirty="0" err="1">
                <a:effectLst/>
                <a:latin typeface="汉仪雅酷黑 65W" panose="020B0604020202020204" charset="-122"/>
                <a:ea typeface="汉仪雅酷黑 65W" panose="020B0604020202020204" charset="-122"/>
              </a:rPr>
              <a:t>DriverManager.getConnection</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400050" algn="just"/>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jdbc:mysql</a:t>
            </a:r>
            <a:r>
              <a:rPr lang="en-US" altLang="zh-CN" sz="1800" kern="100" dirty="0">
                <a:effectLst/>
                <a:latin typeface="汉仪雅酷黑 65W" panose="020B0604020202020204" charset="-122"/>
                <a:ea typeface="汉仪雅酷黑 65W" panose="020B0604020202020204" charset="-122"/>
              </a:rPr>
              <a:t>://localhost:3306;DatabaseName=jspdb","root","123");</a:t>
            </a:r>
            <a:endParaRPr lang="en-US" altLang="zh-CN" sz="1800" b="1"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汉仪雅酷黑 65W" panose="020B0604020202020204" charset="-122"/>
                <a:ea typeface="汉仪雅酷黑 65W" panose="020B0604020202020204" charset="-122"/>
              </a:rPr>
              <a:t>③执行</a:t>
            </a:r>
            <a:r>
              <a:rPr lang="en-US" altLang="zh-CN" sz="1800" b="1" kern="100" dirty="0">
                <a:effectLst/>
                <a:latin typeface="汉仪雅酷黑 65W" panose="020B0604020202020204" charset="-122"/>
                <a:ea typeface="汉仪雅酷黑 65W" panose="020B0604020202020204" charset="-122"/>
              </a:rPr>
              <a:t>SQL</a:t>
            </a:r>
            <a:r>
              <a:rPr lang="en-US" altLang="zh-CN" sz="1800" b="1" kern="100" dirty="0">
                <a:solidFill>
                  <a:srgbClr val="0066FF"/>
                </a:solidFill>
                <a:effectLst/>
                <a:latin typeface="汉仪雅酷黑 65W" panose="020B0604020202020204" charset="-122"/>
                <a:ea typeface="汉仪雅酷黑 65W" panose="020B0604020202020204" charset="-122"/>
              </a:rPr>
              <a:t>(</a:t>
            </a:r>
            <a:r>
              <a:rPr lang="zh-CN" altLang="zh-CN" sz="1800" b="1" kern="100" dirty="0">
                <a:effectLst/>
                <a:latin typeface="汉仪雅酷黑 65W" panose="020B0604020202020204" charset="-122"/>
                <a:ea typeface="汉仪雅酷黑 65W" panose="020B0604020202020204" charset="-122"/>
              </a:rPr>
              <a:t>创建</a:t>
            </a:r>
            <a:r>
              <a:rPr lang="en-US" altLang="zh-CN" sz="1800" b="1" kern="100" dirty="0">
                <a:effectLst/>
                <a:latin typeface="汉仪雅酷黑 65W" panose="020B0604020202020204" charset="-122"/>
                <a:ea typeface="汉仪雅酷黑 65W" panose="020B0604020202020204" charset="-122"/>
              </a:rPr>
              <a:t>SQL</a:t>
            </a:r>
            <a:r>
              <a:rPr lang="zh-CN" altLang="zh-CN" sz="1800" b="1" kern="100" dirty="0">
                <a:effectLst/>
                <a:latin typeface="汉仪雅酷黑 65W" panose="020B0604020202020204" charset="-122"/>
                <a:ea typeface="汉仪雅酷黑 65W" panose="020B0604020202020204" charset="-122"/>
              </a:rPr>
              <a:t>语句，执行</a:t>
            </a:r>
            <a:r>
              <a:rPr lang="en-US" altLang="zh-CN" sz="1800" b="1" kern="100" dirty="0">
                <a:effectLst/>
                <a:latin typeface="汉仪雅酷黑 65W" panose="020B0604020202020204" charset="-122"/>
                <a:ea typeface="汉仪雅酷黑 65W" panose="020B0604020202020204" charset="-122"/>
              </a:rPr>
              <a:t>SQL</a:t>
            </a:r>
            <a:r>
              <a:rPr lang="zh-CN" altLang="zh-CN" sz="1800" b="1" kern="100" dirty="0">
                <a:effectLst/>
                <a:latin typeface="汉仪雅酷黑 65W" panose="020B0604020202020204" charset="-122"/>
                <a:ea typeface="汉仪雅酷黑 65W" panose="020B0604020202020204" charset="-122"/>
              </a:rPr>
              <a:t>语句</a:t>
            </a:r>
            <a:r>
              <a:rPr lang="en-US" altLang="zh-CN" sz="1800" b="1" kern="100" dirty="0">
                <a:solidFill>
                  <a:srgbClr val="0066FF"/>
                </a:solidFill>
                <a:effectLst/>
                <a:latin typeface="汉仪雅酷黑 65W" panose="020B0604020202020204" charset="-122"/>
                <a:ea typeface="汉仪雅酷黑 65W" panose="020B0604020202020204" charset="-122"/>
              </a:rPr>
              <a:t>)</a:t>
            </a:r>
            <a:r>
              <a:rPr lang="zh-CN" altLang="zh-CN" sz="1800" b="1"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400050" algn="just"/>
            <a:r>
              <a:rPr lang="en-US" altLang="zh-CN" sz="1800" kern="100" dirty="0">
                <a:effectLst/>
                <a:latin typeface="汉仪雅酷黑 65W" panose="020B0604020202020204" charset="-122"/>
                <a:ea typeface="汉仪雅酷黑 65W" panose="020B0604020202020204" charset="-122"/>
              </a:rPr>
              <a:t>Statement </a:t>
            </a:r>
            <a:r>
              <a:rPr lang="en-US" altLang="zh-CN" sz="1800" kern="100" dirty="0" err="1">
                <a:effectLst/>
                <a:latin typeface="汉仪雅酷黑 65W" panose="020B0604020202020204" charset="-122"/>
                <a:ea typeface="汉仪雅酷黑 65W" panose="020B0604020202020204" charset="-122"/>
              </a:rPr>
              <a:t>stmt</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con.createStatement</a:t>
            </a:r>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400050" algn="just"/>
            <a:r>
              <a:rPr lang="en-US" altLang="zh-CN" sz="1800" kern="100" dirty="0" err="1">
                <a:effectLst/>
                <a:latin typeface="汉仪雅酷黑 65W" panose="020B0604020202020204" charset="-122"/>
                <a:ea typeface="汉仪雅酷黑 65W" panose="020B0604020202020204" charset="-122"/>
              </a:rPr>
              <a:t>ResultSet</a:t>
            </a:r>
            <a:r>
              <a:rPr lang="en-US" altLang="zh-CN" sz="1800" kern="100" dirty="0">
                <a:effectLst/>
                <a:latin typeface="汉仪雅酷黑 65W" panose="020B0604020202020204" charset="-122"/>
                <a:ea typeface="汉仪雅酷黑 65W" panose="020B0604020202020204" charset="-122"/>
              </a:rPr>
              <a:t> </a:t>
            </a:r>
            <a:r>
              <a:rPr lang="en-US" altLang="zh-CN" sz="1800" kern="100" dirty="0" err="1">
                <a:effectLst/>
                <a:latin typeface="汉仪雅酷黑 65W" panose="020B0604020202020204" charset="-122"/>
                <a:ea typeface="汉仪雅酷黑 65W" panose="020B0604020202020204" charset="-122"/>
              </a:rPr>
              <a:t>rst</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stmt.executeQuery</a:t>
            </a:r>
            <a:r>
              <a:rPr lang="en-US" altLang="zh-CN" sz="1800" kern="100" dirty="0">
                <a:effectLst/>
                <a:latin typeface="汉仪雅酷黑 65W" panose="020B0604020202020204" charset="-122"/>
                <a:ea typeface="汉仪雅酷黑 65W" panose="020B0604020202020204" charset="-122"/>
              </a:rPr>
              <a:t>("select * from book;");</a:t>
            </a:r>
            <a:endParaRPr lang="en-US" altLang="zh-CN" sz="1800" b="1"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汉仪雅酷黑 65W" panose="020B0604020202020204" charset="-122"/>
                <a:ea typeface="汉仪雅酷黑 65W" panose="020B0604020202020204" charset="-122"/>
              </a:rPr>
              <a:t>④关闭与数据库的连接对象。</a:t>
            </a:r>
            <a:endParaRPr lang="zh-CN" altLang="zh-CN" sz="1800" kern="100" dirty="0">
              <a:effectLst/>
              <a:latin typeface="汉仪雅酷黑 65W" panose="020B0604020202020204" charset="-122"/>
              <a:ea typeface="汉仪雅酷黑 65W" panose="020B0604020202020204" charset="-122"/>
            </a:endParaRPr>
          </a:p>
          <a:p>
            <a:pPr indent="400050" algn="just"/>
            <a:r>
              <a:rPr lang="en-US" altLang="zh-CN" sz="1800" kern="100" dirty="0" err="1">
                <a:effectLst/>
                <a:latin typeface="汉仪雅酷黑 65W" panose="020B0604020202020204" charset="-122"/>
                <a:ea typeface="汉仪雅酷黑 65W" panose="020B0604020202020204" charset="-122"/>
              </a:rPr>
              <a:t>rst.close</a:t>
            </a:r>
            <a:r>
              <a:rPr lang="en-US" altLang="zh-CN" sz="1800" kern="100" dirty="0">
                <a:effectLst/>
                <a:latin typeface="汉仪雅酷黑 65W" panose="020B0604020202020204" charset="-122"/>
                <a:ea typeface="汉仪雅酷黑 65W" panose="020B0604020202020204" charset="-122"/>
              </a:rPr>
              <a:t>(); </a:t>
            </a:r>
            <a:r>
              <a:rPr lang="en-US" altLang="zh-CN" sz="1800" kern="100" dirty="0" err="1">
                <a:effectLst/>
                <a:latin typeface="汉仪雅酷黑 65W" panose="020B0604020202020204" charset="-122"/>
                <a:ea typeface="汉仪雅酷黑 65W" panose="020B0604020202020204" charset="-122"/>
              </a:rPr>
              <a:t>stmt.close</a:t>
            </a:r>
            <a:r>
              <a:rPr lang="en-US" altLang="zh-CN" sz="1800" kern="100" dirty="0">
                <a:effectLst/>
                <a:latin typeface="汉仪雅酷黑 65W" panose="020B0604020202020204" charset="-122"/>
                <a:ea typeface="汉仪雅酷黑 65W" panose="020B0604020202020204" charset="-122"/>
              </a:rPr>
              <a:t>();  </a:t>
            </a:r>
            <a:r>
              <a:rPr lang="en-US" altLang="zh-CN" sz="1800" kern="100" dirty="0" err="1">
                <a:effectLst/>
                <a:latin typeface="汉仪雅酷黑 65W" panose="020B0604020202020204" charset="-122"/>
                <a:ea typeface="汉仪雅酷黑 65W" panose="020B0604020202020204" charset="-122"/>
              </a:rPr>
              <a:t>con.close</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2">
            <a:extLst>
              <a:ext uri="{FF2B5EF4-FFF2-40B4-BE49-F238E27FC236}">
                <a16:creationId xmlns:a16="http://schemas.microsoft.com/office/drawing/2014/main" id="{AE46B70E-3C85-4841-BAEC-3E08AAF694F4}"/>
              </a:ext>
            </a:extLst>
          </p:cNvPr>
          <p:cNvSpPr>
            <a:spLocks noChangeArrowheads="1"/>
          </p:cNvSpPr>
          <p:nvPr/>
        </p:nvSpPr>
        <p:spPr bwMode="auto">
          <a:xfrm>
            <a:off x="1685925" y="20280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14571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332230"/>
            <a:ext cx="8272463" cy="2031325"/>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随着</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网络的迅猛发展，一种新的体系结构</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计算模式迅速流行开来。可以将</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浏览器</a:t>
            </a:r>
            <a:r>
              <a:rPr lang="en-US" altLang="zh-CN" dirty="0">
                <a:latin typeface="汉仪雅酷黑 65W" panose="020B0604020202020204" charset="-122"/>
                <a:ea typeface="汉仪雅酷黑 65W" panose="020B0604020202020204" charset="-122"/>
              </a:rPr>
              <a:t>(Browser) / Web</a:t>
            </a:r>
            <a:r>
              <a:rPr lang="zh-CN" altLang="en-US" dirty="0">
                <a:latin typeface="汉仪雅酷黑 65W" panose="020B0604020202020204" charset="-122"/>
                <a:ea typeface="汉仪雅酷黑 65W" panose="020B0604020202020204" charset="-122"/>
              </a:rPr>
              <a:t>服务器</a:t>
            </a:r>
            <a:r>
              <a:rPr lang="en-US" altLang="zh-CN" dirty="0">
                <a:latin typeface="汉仪雅酷黑 65W" panose="020B0604020202020204" charset="-122"/>
                <a:ea typeface="汉仪雅酷黑 65W" panose="020B0604020202020204" charset="-122"/>
              </a:rPr>
              <a:t>(Web Server)</a:t>
            </a:r>
            <a:r>
              <a:rPr lang="zh-CN" altLang="en-US" dirty="0">
                <a:latin typeface="汉仪雅酷黑 65W" panose="020B0604020202020204" charset="-122"/>
                <a:ea typeface="汉仪雅酷黑 65W" panose="020B0604020202020204" charset="-122"/>
              </a:rPr>
              <a:t>工作模式简称为</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计算模式。事实上，</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工作模式就是一种特殊的</a:t>
            </a:r>
            <a:r>
              <a:rPr lang="en-US" altLang="zh-CN" dirty="0">
                <a:latin typeface="汉仪雅酷黑 65W" panose="020B0604020202020204" charset="-122"/>
                <a:ea typeface="汉仪雅酷黑 65W" panose="020B0604020202020204" charset="-122"/>
              </a:rPr>
              <a:t>C/S</a:t>
            </a:r>
            <a:r>
              <a:rPr lang="zh-CN" altLang="en-US" dirty="0">
                <a:latin typeface="汉仪雅酷黑 65W" panose="020B0604020202020204" charset="-122"/>
                <a:ea typeface="汉仪雅酷黑 65W" panose="020B0604020202020204" charset="-122"/>
              </a:rPr>
              <a:t>模式，在这种模式下，</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浏览器就是客户端（</a:t>
            </a:r>
            <a:r>
              <a:rPr lang="en-US" altLang="zh-CN" dirty="0">
                <a:latin typeface="汉仪雅酷黑 65W" panose="020B0604020202020204" charset="-122"/>
                <a:ea typeface="汉仪雅酷黑 65W" panose="020B0604020202020204" charset="-122"/>
              </a:rPr>
              <a:t>Client</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服务器就是服务端（</a:t>
            </a:r>
            <a:r>
              <a:rPr lang="en-US" altLang="zh-CN" dirty="0">
                <a:latin typeface="汉仪雅酷黑 65W" panose="020B0604020202020204" charset="-122"/>
                <a:ea typeface="汉仪雅酷黑 65W" panose="020B0604020202020204" charset="-122"/>
              </a:rPr>
              <a:t>Server</a:t>
            </a:r>
            <a:r>
              <a:rPr lang="zh-CN" altLang="en-US" dirty="0">
                <a:latin typeface="汉仪雅酷黑 65W" panose="020B0604020202020204" charset="-122"/>
                <a:ea typeface="汉仪雅酷黑 65W" panose="020B0604020202020204" charset="-122"/>
              </a:rPr>
              <a:t>）。但是</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服务器的工作任务还需要管理应用程序，而应用程序往往会拥有访问数据库服务器的需求。因为</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计算模式的这种特殊需求，所以</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计算模式被改进拓展为了</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三层计算结构。</a:t>
            </a:r>
            <a:r>
              <a:rPr lang="en-US" altLang="zh-CN" dirty="0">
                <a:latin typeface="汉仪雅酷黑 65W" panose="020B0604020202020204" charset="-122"/>
                <a:ea typeface="汉仪雅酷黑 65W" panose="020B0604020202020204" charset="-122"/>
              </a:rPr>
              <a:t>B/S</a:t>
            </a:r>
            <a:r>
              <a:rPr lang="zh-CN" altLang="en-US" dirty="0">
                <a:latin typeface="汉仪雅酷黑 65W" panose="020B0604020202020204" charset="-122"/>
                <a:ea typeface="汉仪雅酷黑 65W" panose="020B0604020202020204" charset="-122"/>
              </a:rPr>
              <a:t>三层计算结构的示意图如下图所示。</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EC565659-365E-79E3-93A1-79BF10CF314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2366962" y="3698557"/>
            <a:ext cx="4328160" cy="1165860"/>
          </a:xfrm>
          <a:prstGeom prst="rect">
            <a:avLst/>
          </a:prstGeom>
          <a:noFill/>
          <a:ln>
            <a:noFill/>
          </a:ln>
        </p:spPr>
      </p:pic>
      <p:sp>
        <p:nvSpPr>
          <p:cNvPr id="15" name="文本框 14">
            <a:extLst>
              <a:ext uri="{FF2B5EF4-FFF2-40B4-BE49-F238E27FC236}">
                <a16:creationId xmlns:a16="http://schemas.microsoft.com/office/drawing/2014/main" id="{1C361BD1-1DAE-4D56-3623-643C74EC1C9E}"/>
              </a:ext>
            </a:extLst>
          </p:cNvPr>
          <p:cNvSpPr txBox="1"/>
          <p:nvPr/>
        </p:nvSpPr>
        <p:spPr>
          <a:xfrm>
            <a:off x="2466380" y="5014753"/>
            <a:ext cx="463272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rPr>
              <a:t>9.1 B/S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三层计算结构</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69063"/>
            <a:ext cx="8272463" cy="2862322"/>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数据库管理系统（</a:t>
            </a:r>
            <a:r>
              <a:rPr lang="en-US" altLang="zh-CN" dirty="0">
                <a:latin typeface="汉仪雅酷黑 65W" panose="020B0604020202020204" charset="-122"/>
                <a:ea typeface="汉仪雅酷黑 65W" panose="020B0604020202020204" charset="-122"/>
              </a:rPr>
              <a:t>DBMS</a:t>
            </a:r>
            <a:r>
              <a:rPr lang="zh-CN" altLang="en-US" dirty="0">
                <a:latin typeface="汉仪雅酷黑 65W" panose="020B0604020202020204" charset="-122"/>
                <a:ea typeface="汉仪雅酷黑 65W" panose="020B0604020202020204" charset="-122"/>
              </a:rPr>
              <a:t>）是一个可以与数据库建立连接并具有存储、检索和修改数据功能的系统。目前，被使用较多的数据库管理系统有：</a:t>
            </a:r>
            <a:r>
              <a:rPr lang="en-US" altLang="zh-CN" dirty="0">
                <a:latin typeface="汉仪雅酷黑 65W" panose="020B0604020202020204" charset="-122"/>
                <a:ea typeface="汉仪雅酷黑 65W" panose="020B0604020202020204" charset="-122"/>
              </a:rPr>
              <a:t>Oracle</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MongoDB</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DB2</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Microsoft SQL Server</a:t>
            </a:r>
            <a:r>
              <a:rPr lang="zh-CN" altLang="en-US" dirty="0">
                <a:latin typeface="汉仪雅酷黑 65W" panose="020B0604020202020204" charset="-122"/>
                <a:ea typeface="汉仪雅酷黑 65W" panose="020B0604020202020204" charset="-122"/>
              </a:rPr>
              <a:t>和</a:t>
            </a:r>
            <a:r>
              <a:rPr lang="en-US" altLang="zh-CN" dirty="0">
                <a:latin typeface="汉仪雅酷黑 65W" panose="020B0604020202020204" charset="-122"/>
                <a:ea typeface="汉仪雅酷黑 65W" panose="020B0604020202020204" charset="-122"/>
              </a:rPr>
              <a:t>MySQL</a:t>
            </a:r>
            <a:r>
              <a:rPr lang="zh-CN" altLang="en-US" dirty="0">
                <a:latin typeface="汉仪雅酷黑 65W" panose="020B0604020202020204" charset="-122"/>
                <a:ea typeface="汉仪雅酷黑 65W" panose="020B0604020202020204" charset="-122"/>
              </a:rPr>
              <a:t>等。结合使用数据库管理系统，使用</a:t>
            </a:r>
            <a:r>
              <a:rPr lang="en-US" altLang="zh-CN" dirty="0">
                <a:latin typeface="汉仪雅酷黑 65W" panose="020B0604020202020204" charset="-122"/>
                <a:ea typeface="汉仪雅酷黑 65W" panose="020B0604020202020204" charset="-122"/>
              </a:rPr>
              <a:t>JSP</a:t>
            </a:r>
            <a:r>
              <a:rPr lang="zh-CN" altLang="en-US" dirty="0">
                <a:latin typeface="汉仪雅酷黑 65W" panose="020B0604020202020204" charset="-122"/>
                <a:ea typeface="汉仪雅酷黑 65W" panose="020B0604020202020204" charset="-122"/>
              </a:rPr>
              <a:t>开发</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应用离不开对数据库的编程，因为几乎所有的有业务需求的</a:t>
            </a:r>
            <a:r>
              <a:rPr lang="en-US" altLang="zh-CN" dirty="0">
                <a:latin typeface="汉仪雅酷黑 65W" panose="020B0604020202020204" charset="-122"/>
                <a:ea typeface="汉仪雅酷黑 65W" panose="020B0604020202020204" charset="-122"/>
              </a:rPr>
              <a:t>JSP</a:t>
            </a:r>
            <a:r>
              <a:rPr lang="zh-CN" altLang="en-US" dirty="0">
                <a:latin typeface="汉仪雅酷黑 65W" panose="020B0604020202020204" charset="-122"/>
                <a:ea typeface="汉仪雅酷黑 65W" panose="020B0604020202020204" charset="-122"/>
              </a:rPr>
              <a:t>项目都会使用到数据库。因此，掌握数据库编程技术非常重要。</a:t>
            </a:r>
            <a:endParaRPr lang="en-US" altLang="zh-CN" dirty="0">
              <a:latin typeface="汉仪雅酷黑 65W" panose="020B0604020202020204" charset="-122"/>
              <a:ea typeface="汉仪雅酷黑 65W" panose="020B0604020202020204" charset="-122"/>
            </a:endParaRPr>
          </a:p>
          <a:p>
            <a:pPr indent="313200" algn="just"/>
            <a:r>
              <a:rPr lang="zh-CN" altLang="en-US" dirty="0">
                <a:latin typeface="汉仪雅酷黑 65W" panose="020B0604020202020204" charset="-122"/>
                <a:ea typeface="汉仪雅酷黑 65W" panose="020B0604020202020204" charset="-122"/>
              </a:rPr>
              <a:t>为了使</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程序员能够采用统一的编程方式访问各种数据库，</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提供了一组标准的</a:t>
            </a:r>
            <a:r>
              <a:rPr lang="en-US" altLang="zh-CN" dirty="0">
                <a:latin typeface="汉仪雅酷黑 65W" panose="020B0604020202020204" charset="-122"/>
                <a:ea typeface="汉仪雅酷黑 65W" panose="020B0604020202020204" charset="-122"/>
              </a:rPr>
              <a:t>API</a:t>
            </a:r>
            <a:r>
              <a:rPr lang="zh-CN" altLang="en-US" dirty="0">
                <a:latin typeface="汉仪雅酷黑 65W" panose="020B0604020202020204" charset="-122"/>
                <a:ea typeface="汉仪雅酷黑 65W" panose="020B0604020202020204" charset="-122"/>
              </a:rPr>
              <a:t>，称为</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，程序员就是使用这组</a:t>
            </a:r>
            <a:r>
              <a:rPr lang="en-US" altLang="zh-CN" dirty="0">
                <a:latin typeface="汉仪雅酷黑 65W" panose="020B0604020202020204" charset="-122"/>
                <a:ea typeface="汉仪雅酷黑 65W" panose="020B0604020202020204" charset="-122"/>
              </a:rPr>
              <a:t>API</a:t>
            </a:r>
            <a:r>
              <a:rPr lang="zh-CN" altLang="en-US" dirty="0">
                <a:latin typeface="汉仪雅酷黑 65W" panose="020B0604020202020204" charset="-122"/>
                <a:ea typeface="汉仪雅酷黑 65W" panose="020B0604020202020204" charset="-122"/>
              </a:rPr>
              <a:t>中的方法来连接和操作数据库。由此可见在开发需要与数据库进行交互的应用程序时，首先开发者必须拥有对应的数据库管理系统的</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驱动程序以及必须学会使用标准的</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实现与数据库的交互的基本操作。</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489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69063"/>
            <a:ext cx="8272463" cy="2862322"/>
          </a:xfrm>
          <a:prstGeom prst="rect">
            <a:avLst/>
          </a:prstGeom>
          <a:noFill/>
        </p:spPr>
        <p:txBody>
          <a:bodyPr wrap="square" rtlCol="0">
            <a:spAutoFit/>
          </a:bodyPr>
          <a:lstStyle/>
          <a:p>
            <a:pPr indent="313200" algn="just"/>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a:t>
            </a:r>
            <a:r>
              <a:rPr lang="en-US" altLang="zh-CN" dirty="0" err="1">
                <a:latin typeface="汉仪雅酷黑 65W" panose="020B0604020202020204" charset="-122"/>
                <a:ea typeface="汉仪雅酷黑 65W" panose="020B0604020202020204" charset="-122"/>
              </a:rPr>
              <a:t>DataBase</a:t>
            </a:r>
            <a:r>
              <a:rPr lang="en-US" altLang="zh-CN" dirty="0">
                <a:latin typeface="汉仪雅酷黑 65W" panose="020B0604020202020204" charset="-122"/>
                <a:ea typeface="汉仪雅酷黑 65W" panose="020B0604020202020204" charset="-122"/>
              </a:rPr>
              <a:t> Connectivity</a:t>
            </a:r>
            <a:r>
              <a:rPr lang="zh-CN" altLang="en-US" dirty="0">
                <a:latin typeface="汉仪雅酷黑 65W" panose="020B0604020202020204" charset="-122"/>
                <a:ea typeface="汉仪雅酷黑 65W" panose="020B0604020202020204" charset="-122"/>
              </a:rPr>
              <a:t>）是一种访问数据库的技术标准，它是一种能通过</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语言访问数据库的应用程序接口（</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由一组用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语言编写的类和接口组成。当开发者的开发项目需要访问一些使用结构化查询</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语言的关系型数据库时，</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就强有力地帮助开发者提高了开发效率。</a:t>
            </a:r>
          </a:p>
          <a:p>
            <a:pPr indent="313200" algn="just"/>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最大的特点是在底层，</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封装了各种底层数据源之间的差异。开发者可以根据自己需要连接什么关系型数据库来选择调用</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中的相应接口。</a:t>
            </a:r>
            <a:endParaRPr lang="en-US" altLang="zh-CN" dirty="0">
              <a:latin typeface="汉仪雅酷黑 65W" panose="020B0604020202020204" charset="-122"/>
              <a:ea typeface="汉仪雅酷黑 65W" panose="020B0604020202020204" charset="-122"/>
            </a:endParaRPr>
          </a:p>
          <a:p>
            <a:pPr indent="313200" algn="just"/>
            <a:r>
              <a:rPr lang="zh-CN" altLang="en-US" dirty="0">
                <a:latin typeface="汉仪雅酷黑 65W" panose="020B0604020202020204" charset="-122"/>
                <a:ea typeface="汉仪雅酷黑 65W" panose="020B0604020202020204" charset="-122"/>
              </a:rPr>
              <a:t>在上层，</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提供标准的</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语句的注入，这使得上层应用对底层数据源的访问完全透明。基于这种方式使得访问底层数据源的工作量被大大减少，真正实现了使用</a:t>
            </a:r>
            <a:r>
              <a:rPr lang="en-US" altLang="zh-CN" dirty="0">
                <a:latin typeface="汉仪雅酷黑 65W" panose="020B0604020202020204" charset="-122"/>
                <a:ea typeface="汉仪雅酷黑 65W" panose="020B0604020202020204" charset="-122"/>
              </a:rPr>
              <a:t>JSP</a:t>
            </a:r>
            <a:r>
              <a:rPr lang="zh-CN" altLang="en-US" dirty="0">
                <a:latin typeface="汉仪雅酷黑 65W" panose="020B0604020202020204" charset="-122"/>
                <a:ea typeface="汉仪雅酷黑 65W" panose="020B0604020202020204" charset="-122"/>
              </a:rPr>
              <a:t>开发</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项目与数据库可以无障碍地交互的效果。</a:t>
            </a: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4101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69063"/>
            <a:ext cx="8272463" cy="3416320"/>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其中</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主要包括了如下两个包：</a:t>
            </a:r>
            <a:endParaRPr lang="en-US" altLang="zh-CN" dirty="0">
              <a:latin typeface="汉仪雅酷黑 65W" panose="020B0604020202020204" charset="-122"/>
              <a:ea typeface="汉仪雅酷黑 65W" panose="020B0604020202020204" charset="-122"/>
            </a:endParaRPr>
          </a:p>
          <a:p>
            <a:pPr indent="313200" algn="just"/>
            <a:endParaRPr lang="en-US" altLang="zh-CN" dirty="0">
              <a:latin typeface="汉仪雅酷黑 65W" panose="020B0604020202020204" charset="-122"/>
              <a:ea typeface="汉仪雅酷黑 65W" panose="020B0604020202020204" charset="-122"/>
            </a:endParaRPr>
          </a:p>
          <a:p>
            <a:pPr indent="313200" algn="just"/>
            <a:r>
              <a:rPr lang="en-US" altLang="zh-CN" dirty="0">
                <a:latin typeface="汉仪雅酷黑 65W" panose="020B0604020202020204" charset="-122"/>
                <a:ea typeface="汉仪雅酷黑 65W" panose="020B0604020202020204" charset="-122"/>
              </a:rPr>
              <a:t>1.java.sql</a:t>
            </a:r>
            <a:r>
              <a:rPr lang="zh-CN" altLang="en-US" dirty="0">
                <a:latin typeface="汉仪雅酷黑 65W" panose="020B0604020202020204" charset="-122"/>
                <a:ea typeface="汉仪雅酷黑 65W" panose="020B0604020202020204" charset="-122"/>
              </a:rPr>
              <a:t>包</a:t>
            </a:r>
          </a:p>
          <a:p>
            <a:pPr indent="313200" algn="just"/>
            <a:r>
              <a:rPr lang="zh-CN" altLang="en-US" dirty="0">
                <a:latin typeface="汉仪雅酷黑 65W" panose="020B0604020202020204" charset="-122"/>
                <a:ea typeface="汉仪雅酷黑 65W" panose="020B0604020202020204" charset="-122"/>
              </a:rPr>
              <a:t>该包中的类和接口主要提供了开发者基本的数据库编程服务，例如通过数据库编程生成与数据库的连接、执行</a:t>
            </a:r>
            <a:r>
              <a:rPr lang="en-US" altLang="zh-CN" dirty="0">
                <a:latin typeface="汉仪雅酷黑 65W" panose="020B0604020202020204" charset="-122"/>
                <a:ea typeface="汉仪雅酷黑 65W" panose="020B0604020202020204" charset="-122"/>
              </a:rPr>
              <a:t>SQL</a:t>
            </a:r>
            <a:r>
              <a:rPr lang="zh-CN" altLang="en-US" dirty="0">
                <a:latin typeface="汉仪雅酷黑 65W" panose="020B0604020202020204" charset="-122"/>
                <a:ea typeface="汉仪雅酷黑 65W" panose="020B0604020202020204" charset="-122"/>
              </a:rPr>
              <a:t>语句以及准备语句和运行批处理查询等。同时</a:t>
            </a:r>
            <a:r>
              <a:rPr lang="en-US" altLang="zh-CN" dirty="0" err="1">
                <a:latin typeface="汉仪雅酷黑 65W" panose="020B0604020202020204" charset="-122"/>
                <a:ea typeface="汉仪雅酷黑 65W" panose="020B0604020202020204" charset="-122"/>
              </a:rPr>
              <a:t>java.sql</a:t>
            </a:r>
            <a:r>
              <a:rPr lang="zh-CN" altLang="en-US" dirty="0">
                <a:latin typeface="汉仪雅酷黑 65W" panose="020B0604020202020204" charset="-122"/>
                <a:ea typeface="汉仪雅酷黑 65W" panose="020B0604020202020204" charset="-122"/>
              </a:rPr>
              <a:t>包中也提供了一些数据库数据的高级处理方法。例如批处理更新、事务隔离和可滚动结果集等。开发者经常使用的</a:t>
            </a:r>
            <a:r>
              <a:rPr lang="en-US" altLang="zh-CN" dirty="0">
                <a:latin typeface="汉仪雅酷黑 65W" panose="020B0604020202020204" charset="-122"/>
                <a:ea typeface="汉仪雅酷黑 65W" panose="020B0604020202020204" charset="-122"/>
              </a:rPr>
              <a:t>JDBC API</a:t>
            </a:r>
            <a:r>
              <a:rPr lang="zh-CN" altLang="en-US" dirty="0">
                <a:latin typeface="汉仪雅酷黑 65W" panose="020B0604020202020204" charset="-122"/>
                <a:ea typeface="汉仪雅酷黑 65W" panose="020B0604020202020204" charset="-122"/>
              </a:rPr>
              <a:t>中的接口均来自这个包。</a:t>
            </a:r>
          </a:p>
          <a:p>
            <a:pPr indent="313200" algn="just"/>
            <a:endParaRPr lang="en-US" altLang="zh-CN" dirty="0">
              <a:latin typeface="汉仪雅酷黑 65W" panose="020B0604020202020204" charset="-122"/>
              <a:ea typeface="汉仪雅酷黑 65W" panose="020B0604020202020204" charset="-122"/>
            </a:endParaRPr>
          </a:p>
          <a:p>
            <a:pPr indent="313200" algn="just"/>
            <a:r>
              <a:rPr lang="en-US" altLang="zh-CN" dirty="0">
                <a:latin typeface="汉仪雅酷黑 65W" panose="020B0604020202020204" charset="-122"/>
                <a:ea typeface="汉仪雅酷黑 65W" panose="020B0604020202020204" charset="-122"/>
              </a:rPr>
              <a:t>2.javax.sql</a:t>
            </a:r>
            <a:r>
              <a:rPr lang="zh-CN" altLang="en-US" dirty="0">
                <a:latin typeface="汉仪雅酷黑 65W" panose="020B0604020202020204" charset="-122"/>
                <a:ea typeface="汉仪雅酷黑 65W" panose="020B0604020202020204" charset="-122"/>
              </a:rPr>
              <a:t>包</a:t>
            </a:r>
          </a:p>
          <a:p>
            <a:pPr indent="313200" algn="just"/>
            <a:r>
              <a:rPr lang="zh-CN" altLang="en-US" dirty="0">
                <a:latin typeface="汉仪雅酷黑 65W" panose="020B0604020202020204" charset="-122"/>
                <a:ea typeface="汉仪雅酷黑 65W" panose="020B0604020202020204" charset="-122"/>
              </a:rPr>
              <a:t>该包主要类为有关于数据库的高级操作方法提供了接口。例如数据库连接管理、分布式事务的处理等。</a:t>
            </a:r>
          </a:p>
          <a:p>
            <a:pPr indent="313200" algn="just"/>
            <a:endParaRPr lang="zh-CN" altLang="en-US" dirty="0">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1427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驱动程序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253023"/>
            <a:ext cx="8272463" cy="2862322"/>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开发者通过</a:t>
            </a:r>
            <a:r>
              <a:rPr lang="en-US" altLang="zh-CN" dirty="0">
                <a:latin typeface="汉仪雅酷黑 65W" panose="020B0604020202020204" charset="-122"/>
                <a:ea typeface="汉仪雅酷黑 65W" panose="020B0604020202020204" charset="-122"/>
              </a:rPr>
              <a:t>JSP</a:t>
            </a:r>
            <a:r>
              <a:rPr lang="zh-CN" altLang="en-US" dirty="0">
                <a:latin typeface="汉仪雅酷黑 65W" panose="020B0604020202020204" charset="-122"/>
                <a:ea typeface="汉仪雅酷黑 65W" panose="020B0604020202020204" charset="-122"/>
              </a:rPr>
              <a:t>技术与数据库进行交互，还需要</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的驱动程序（</a:t>
            </a:r>
            <a:r>
              <a:rPr lang="en-US" altLang="zh-CN" dirty="0">
                <a:latin typeface="汉仪雅酷黑 65W" panose="020B0604020202020204" charset="-122"/>
                <a:ea typeface="汉仪雅酷黑 65W" panose="020B0604020202020204" charset="-122"/>
              </a:rPr>
              <a:t>JDBC Driver</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驱动程序只适合特定的数据库系统和数据访问模型，这种驱动程序一般是依靠独立的软件公司开发的。所有的</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驱动程序的查询列表都可以在网址“</a:t>
            </a:r>
            <a:r>
              <a:rPr lang="en-US" altLang="zh-CN" dirty="0">
                <a:latin typeface="汉仪雅酷黑 65W" panose="020B0604020202020204" charset="-122"/>
                <a:ea typeface="汉仪雅酷黑 65W" panose="020B0604020202020204" charset="-122"/>
              </a:rPr>
              <a:t>http://www.oracle.com”</a:t>
            </a:r>
            <a:r>
              <a:rPr lang="zh-CN" altLang="en-US" dirty="0">
                <a:latin typeface="汉仪雅酷黑 65W" panose="020B0604020202020204" charset="-122"/>
                <a:ea typeface="汉仪雅酷黑 65W" panose="020B0604020202020204" charset="-122"/>
              </a:rPr>
              <a:t>进行查询。</a:t>
            </a:r>
          </a:p>
          <a:p>
            <a:pPr indent="313200" algn="just"/>
            <a:r>
              <a:rPr lang="zh-CN" altLang="en-US" dirty="0">
                <a:latin typeface="汉仪雅酷黑 65W" panose="020B0604020202020204" charset="-122"/>
                <a:ea typeface="汉仪雅酷黑 65W" panose="020B0604020202020204" charset="-122"/>
              </a:rPr>
              <a:t>在两层模型中，开发者开发的</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应用程序只会与</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驱动程序交互，</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驱动程序再直接和数据源进行交互。交互过程中包括了建立和管理数据库的连接、处理与底层数据源操作实现的细节。</a:t>
            </a:r>
            <a:endParaRPr lang="en-US" altLang="zh-CN" dirty="0">
              <a:latin typeface="汉仪雅酷黑 65W" panose="020B0604020202020204" charset="-122"/>
              <a:ea typeface="汉仪雅酷黑 65W" panose="020B0604020202020204" charset="-122"/>
            </a:endParaRPr>
          </a:p>
          <a:p>
            <a:pPr indent="313200" algn="just"/>
            <a:r>
              <a:rPr lang="zh-CN" altLang="en-US" dirty="0">
                <a:latin typeface="汉仪雅酷黑 65W" panose="020B0604020202020204" charset="-122"/>
                <a:ea typeface="汉仪雅酷黑 65W" panose="020B0604020202020204" charset="-122"/>
              </a:rPr>
              <a:t>在三层数据访问模型中，</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驱动程序会发送指令到一个中间层，再由中间层与数据库进行交互。</a:t>
            </a:r>
          </a:p>
          <a:p>
            <a:pPr indent="313200" algn="just"/>
            <a:endParaRPr lang="zh-CN" altLang="en-US" dirty="0">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D37F9596-CE13-9793-2715-2A57DCFEC02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192530" y="3856355"/>
            <a:ext cx="2072640" cy="1455420"/>
          </a:xfrm>
          <a:prstGeom prst="rect">
            <a:avLst/>
          </a:prstGeom>
          <a:noFill/>
          <a:ln>
            <a:noFill/>
          </a:ln>
        </p:spPr>
      </p:pic>
      <p:sp>
        <p:nvSpPr>
          <p:cNvPr id="12" name="文本框 11">
            <a:extLst>
              <a:ext uri="{FF2B5EF4-FFF2-40B4-BE49-F238E27FC236}">
                <a16:creationId xmlns:a16="http://schemas.microsoft.com/office/drawing/2014/main" id="{E1728B83-475F-C540-A946-F7B878EACA2F}"/>
              </a:ext>
            </a:extLst>
          </p:cNvPr>
          <p:cNvSpPr txBox="1"/>
          <p:nvPr/>
        </p:nvSpPr>
        <p:spPr>
          <a:xfrm>
            <a:off x="-75009" y="5356305"/>
            <a:ext cx="4607718"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9.2</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 JDBC</a:t>
            </a:r>
            <a:r>
              <a:rPr lang="zh-CN" altLang="zh-CN" sz="1800" kern="100" dirty="0">
                <a:effectLst/>
                <a:latin typeface="Times New Roman" panose="02020603050405020304" pitchFamily="18" charset="0"/>
                <a:ea typeface="宋体" panose="02010600030101010101" pitchFamily="2" charset="-122"/>
              </a:rPr>
              <a:t>的两层访问模型</a:t>
            </a:r>
            <a:endParaRPr lang="zh-CN" altLang="zh-CN" sz="2400" kern="100" dirty="0">
              <a:effectLst/>
              <a:latin typeface="Times New Roman" panose="02020603050405020304" pitchFamily="18" charset="0"/>
              <a:ea typeface="宋体" panose="02010600030101010101" pitchFamily="2" charset="-122"/>
            </a:endParaRPr>
          </a:p>
        </p:txBody>
      </p:sp>
      <p:pic>
        <p:nvPicPr>
          <p:cNvPr id="13" name="图片 12">
            <a:extLst>
              <a:ext uri="{FF2B5EF4-FFF2-40B4-BE49-F238E27FC236}">
                <a16:creationId xmlns:a16="http://schemas.microsoft.com/office/drawing/2014/main" id="{7D803DCB-E06A-FB31-491D-1036B1600ED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5160460" y="3658373"/>
            <a:ext cx="2858698" cy="1616734"/>
          </a:xfrm>
          <a:prstGeom prst="rect">
            <a:avLst/>
          </a:prstGeom>
          <a:noFill/>
          <a:ln>
            <a:noFill/>
          </a:ln>
        </p:spPr>
      </p:pic>
      <p:sp>
        <p:nvSpPr>
          <p:cNvPr id="16" name="文本框 15">
            <a:extLst>
              <a:ext uri="{FF2B5EF4-FFF2-40B4-BE49-F238E27FC236}">
                <a16:creationId xmlns:a16="http://schemas.microsoft.com/office/drawing/2014/main" id="{B813D90C-9AB7-857E-A208-175B29C06A8D}"/>
              </a:ext>
            </a:extLst>
          </p:cNvPr>
          <p:cNvSpPr txBox="1"/>
          <p:nvPr/>
        </p:nvSpPr>
        <p:spPr>
          <a:xfrm>
            <a:off x="4068365" y="5395278"/>
            <a:ext cx="4639866"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9.2(b) JDBC</a:t>
            </a:r>
            <a:r>
              <a:rPr lang="zh-CN" altLang="zh-CN" sz="1800" kern="100" dirty="0">
                <a:effectLst/>
                <a:latin typeface="Times New Roman" panose="02020603050405020304" pitchFamily="18" charset="0"/>
                <a:ea typeface="宋体" panose="02010600030101010101" pitchFamily="2" charset="-122"/>
              </a:rPr>
              <a:t>的三层访问模型</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2729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9</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JDBC</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驱动程序</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253023"/>
            <a:ext cx="8272463" cy="2308324"/>
          </a:xfrm>
          <a:prstGeom prst="rect">
            <a:avLst/>
          </a:prstGeom>
          <a:noFill/>
        </p:spPr>
        <p:txBody>
          <a:bodyPr wrap="square" rtlCol="0">
            <a:spAutoFit/>
          </a:bodyPr>
          <a:lstStyle/>
          <a:p>
            <a:pPr indent="313200" algn="just"/>
            <a:r>
              <a:rPr lang="zh-CN" altLang="en-US" dirty="0">
                <a:latin typeface="汉仪雅酷黑 65W" panose="020B0604020202020204" charset="-122"/>
                <a:ea typeface="汉仪雅酷黑 65W" panose="020B0604020202020204" charset="-122"/>
              </a:rPr>
              <a:t>三层数据访问模型中的结构设计，改善提高了基于</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开发的商业应用的性能、伸缩性和有效性。数据库的驱动程序类型一共有四种。在这四种数据库驱动程序中常用的有以下两种：</a:t>
            </a:r>
          </a:p>
          <a:p>
            <a:pPr indent="313200" algn="just"/>
            <a:r>
              <a:rPr lang="en-US" altLang="zh-CN" dirty="0">
                <a:latin typeface="汉仪雅酷黑 65W" panose="020B0604020202020204" charset="-122"/>
                <a:ea typeface="汉仪雅酷黑 65W" panose="020B0604020202020204" charset="-122"/>
              </a:rPr>
              <a:t>1. JDBC-ODBC</a:t>
            </a:r>
            <a:r>
              <a:rPr lang="zh-CN" altLang="en-US" dirty="0">
                <a:latin typeface="汉仪雅酷黑 65W" panose="020B0604020202020204" charset="-122"/>
                <a:ea typeface="汉仪雅酷黑 65W" panose="020B0604020202020204" charset="-122"/>
              </a:rPr>
              <a:t>桥驱动程序：</a:t>
            </a:r>
            <a:r>
              <a:rPr lang="en-US" altLang="zh-CN" dirty="0">
                <a:latin typeface="汉仪雅酷黑 65W" panose="020B0604020202020204" charset="-122"/>
                <a:ea typeface="汉仪雅酷黑 65W" panose="020B0604020202020204" charset="-122"/>
              </a:rPr>
              <a:t>JDBC-ODBC</a:t>
            </a:r>
            <a:r>
              <a:rPr lang="zh-CN" altLang="en-US" dirty="0">
                <a:latin typeface="汉仪雅酷黑 65W" panose="020B0604020202020204" charset="-122"/>
                <a:ea typeface="汉仪雅酷黑 65W" panose="020B0604020202020204" charset="-122"/>
              </a:rPr>
              <a:t>桥驱动程序已经被包含在</a:t>
            </a:r>
            <a:r>
              <a:rPr lang="en-US" altLang="zh-CN" dirty="0">
                <a:latin typeface="汉仪雅酷黑 65W" panose="020B0604020202020204" charset="-122"/>
                <a:ea typeface="汉仪雅酷黑 65W" panose="020B0604020202020204" charset="-122"/>
              </a:rPr>
              <a:t>JDK</a:t>
            </a:r>
            <a:r>
              <a:rPr lang="zh-CN" altLang="en-US" dirty="0">
                <a:latin typeface="汉仪雅酷黑 65W" panose="020B0604020202020204" charset="-122"/>
                <a:ea typeface="汉仪雅酷黑 65W" panose="020B0604020202020204" charset="-122"/>
              </a:rPr>
              <a:t>中，它提供给了</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一个中介。通过这个中介可以实现利用</a:t>
            </a:r>
            <a:r>
              <a:rPr lang="en-US" altLang="zh-CN" dirty="0">
                <a:latin typeface="汉仪雅酷黑 65W" panose="020B0604020202020204" charset="-122"/>
                <a:ea typeface="汉仪雅酷黑 65W" panose="020B0604020202020204" charset="-122"/>
              </a:rPr>
              <a:t>ODBC</a:t>
            </a:r>
            <a:r>
              <a:rPr lang="zh-CN" altLang="en-US" dirty="0">
                <a:latin typeface="汉仪雅酷黑 65W" panose="020B0604020202020204" charset="-122"/>
                <a:ea typeface="汉仪雅酷黑 65W" panose="020B0604020202020204" charset="-122"/>
              </a:rPr>
              <a:t>来和数据库交互的效果。</a:t>
            </a:r>
            <a:r>
              <a:rPr lang="en-US" altLang="zh-CN" dirty="0">
                <a:latin typeface="汉仪雅酷黑 65W" panose="020B0604020202020204" charset="-122"/>
                <a:ea typeface="汉仪雅酷黑 65W" panose="020B0604020202020204" charset="-122"/>
              </a:rPr>
              <a:t>JDBC-ODBC</a:t>
            </a:r>
            <a:r>
              <a:rPr lang="zh-CN" altLang="en-US" dirty="0">
                <a:latin typeface="汉仪雅酷黑 65W" panose="020B0604020202020204" charset="-122"/>
                <a:ea typeface="汉仪雅酷黑 65W" panose="020B0604020202020204" charset="-122"/>
              </a:rPr>
              <a:t>桥驱动程序由</a:t>
            </a:r>
            <a:r>
              <a:rPr lang="en-US" altLang="zh-CN" dirty="0">
                <a:latin typeface="汉仪雅酷黑 65W" panose="020B0604020202020204" charset="-122"/>
                <a:ea typeface="汉仪雅酷黑 65W" panose="020B0604020202020204" charset="-122"/>
              </a:rPr>
              <a:t>Sun</a:t>
            </a:r>
            <a:r>
              <a:rPr lang="zh-CN" altLang="en-US" dirty="0">
                <a:latin typeface="汉仪雅酷黑 65W" panose="020B0604020202020204" charset="-122"/>
                <a:ea typeface="汉仪雅酷黑 65W" panose="020B0604020202020204" charset="-122"/>
              </a:rPr>
              <a:t>公司提供，不需要各种数据库的</a:t>
            </a:r>
            <a:r>
              <a:rPr lang="en-US" altLang="zh-CN" dirty="0">
                <a:latin typeface="汉仪雅酷黑 65W" panose="020B0604020202020204" charset="-122"/>
                <a:ea typeface="汉仪雅酷黑 65W" panose="020B0604020202020204" charset="-122"/>
              </a:rPr>
              <a:t>JDBC</a:t>
            </a:r>
            <a:r>
              <a:rPr lang="zh-CN" altLang="en-US" dirty="0">
                <a:latin typeface="汉仪雅酷黑 65W" panose="020B0604020202020204" charset="-122"/>
                <a:ea typeface="汉仪雅酷黑 65W" panose="020B0604020202020204" charset="-122"/>
              </a:rPr>
              <a:t>驱动程序。但每个数据库必须带有</a:t>
            </a:r>
            <a:r>
              <a:rPr lang="en-US" altLang="zh-CN" dirty="0">
                <a:latin typeface="汉仪雅酷黑 65W" panose="020B0604020202020204" charset="-122"/>
                <a:ea typeface="汉仪雅酷黑 65W" panose="020B0604020202020204" charset="-122"/>
              </a:rPr>
              <a:t>ODBC</a:t>
            </a:r>
            <a:r>
              <a:rPr lang="zh-CN" altLang="en-US" dirty="0">
                <a:latin typeface="汉仪雅酷黑 65W" panose="020B0604020202020204" charset="-122"/>
                <a:ea typeface="汉仪雅酷黑 65W" panose="020B0604020202020204" charset="-122"/>
              </a:rPr>
              <a:t>的驱动程序。</a:t>
            </a:r>
          </a:p>
          <a:p>
            <a:pPr indent="313200" algn="just"/>
            <a:endParaRPr lang="zh-CN" altLang="en-US" dirty="0">
              <a:latin typeface="汉仪雅酷黑 65W" panose="020B0604020202020204" charset="-122"/>
              <a:ea typeface="汉仪雅酷黑 65W" panose="020B0604020202020204" charset="-122"/>
            </a:endParaRPr>
          </a:p>
        </p:txBody>
      </p:sp>
      <p:grpSp>
        <p:nvGrpSpPr>
          <p:cNvPr id="4" name="组合 3">
            <a:extLst>
              <a:ext uri="{FF2B5EF4-FFF2-40B4-BE49-F238E27FC236}">
                <a16:creationId xmlns:a16="http://schemas.microsoft.com/office/drawing/2014/main" id="{426FA733-2BAA-3B8E-C3D6-4CD858133A1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6B8D646-AB07-B013-B577-585F30C359F2}"/>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第九章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数据库访问技术</a:t>
              </a:r>
              <a:endPar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endParaRPr>
            </a:p>
            <a:p>
              <a:pPr indent="0" algn="ctr" fontAlgn="auto">
                <a:lnSpc>
                  <a:spcPct val="100000"/>
                </a:lnSpc>
              </a:pP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JDBC</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8" name="矩形 7">
              <a:extLst>
                <a:ext uri="{FF2B5EF4-FFF2-40B4-BE49-F238E27FC236}">
                  <a16:creationId xmlns:a16="http://schemas.microsoft.com/office/drawing/2014/main" id="{31B2DE6F-3989-0507-7A6A-89CFDBF285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CB8A747C-C8BD-4038-7A2F-1A2E4C7B428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3638669" y="3282399"/>
            <a:ext cx="1389141" cy="2308324"/>
          </a:xfrm>
          <a:prstGeom prst="rect">
            <a:avLst/>
          </a:prstGeom>
          <a:noFill/>
          <a:ln>
            <a:noFill/>
          </a:ln>
        </p:spPr>
      </p:pic>
    </p:spTree>
    <p:extLst>
      <p:ext uri="{BB962C8B-B14F-4D97-AF65-F5344CB8AC3E}">
        <p14:creationId xmlns:p14="http://schemas.microsoft.com/office/powerpoint/2010/main" val="114172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xZGE1NGE1N2ExYmYyZDVkNTFiOTBmMzcyOTJkMzMifQ=="/>
  <p:tag name="KSO_WPP_MARK_KEY" val="f21fd5cb-2cc2-452d-a0f7-15fbb14bf72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6473</Words>
  <Application>Microsoft Office PowerPoint</Application>
  <PresentationFormat>自定义</PresentationFormat>
  <Paragraphs>545</Paragraphs>
  <Slides>39</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Times New Roman</vt:lpstr>
      <vt:lpstr>汉仪雅酷黑 65W</vt:lpstr>
      <vt:lpstr>Calibri</vt:lpstr>
      <vt:lpstr>Arial</vt:lpstr>
      <vt:lpstr>汉仪雅酷黑简</vt:lpstr>
      <vt:lpstr>汉仪力量黑简</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Joytude</cp:lastModifiedBy>
  <cp:revision>203</cp:revision>
  <dcterms:created xsi:type="dcterms:W3CDTF">2023-05-30T06:12:00Z</dcterms:created>
  <dcterms:modified xsi:type="dcterms:W3CDTF">2023-12-03T13:31:46Z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385D8311474145598CD6F82876D4C8DD_12</vt:lpwstr>
  </property>
  <property fmtid="{D5CDD505-2E9C-101B-9397-08002B2CF9AE}" pid="3" name="KSOProductBuildVer">
    <vt:lpwstr>2052-12.1.0.15374</vt:lpwstr>
  </property>
</Properties>
</file>